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0" r:id="rId3"/>
    <p:sldId id="404" r:id="rId4"/>
    <p:sldId id="391" r:id="rId5"/>
    <p:sldId id="393" r:id="rId6"/>
    <p:sldId id="394" r:id="rId7"/>
    <p:sldId id="392" r:id="rId8"/>
    <p:sldId id="396" r:id="rId9"/>
    <p:sldId id="399" r:id="rId10"/>
    <p:sldId id="402" r:id="rId11"/>
    <p:sldId id="403" r:id="rId12"/>
    <p:sldId id="397" r:id="rId13"/>
    <p:sldId id="389" r:id="rId14"/>
    <p:sldId id="400" r:id="rId15"/>
    <p:sldId id="398" r:id="rId16"/>
    <p:sldId id="401" r:id="rId17"/>
    <p:sldId id="369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CBE10"/>
    <a:srgbClr val="FF6600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17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845C25-EBA1-4D10-9D40-531F8D68EFC3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0BD9238D-B6AA-43BF-AEB1-6D5712CD6D2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85E89F2-3A58-4D37-968C-025788A8D01D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566D2A3-8D09-4DE3-A84A-EC058717401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29F6F0-2FB7-42FB-85BE-D7FF33DA226F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7FBB0B-EE46-4887-9C38-F9CD77CDEE19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E74736-D514-4DEC-821F-0F86CFAD3FF5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0C92F5-5484-4C9B-B7BA-D30B22E88822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DC64D1-633F-4236-9B2A-D218BDA863FA}" type="slidenum">
              <a:rPr lang="en-GB" altLang="en-US"/>
              <a:pPr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1A303B-A968-4977-B309-2022B3D7829C}" type="slidenum">
              <a:rPr lang="en-GB" altLang="en-US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DF79F0-2320-4BD6-9AF2-A3B227A1C5A8}" type="slidenum">
              <a:rPr lang="en-GB" altLang="en-US"/>
              <a:pPr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67E9C2-2484-4318-AF5C-9EF51C9B1279}" type="slidenum">
              <a:rPr lang="en-GB" altLang="en-US"/>
              <a:pPr/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8E35CD-8FE1-4FA2-8CA6-225FED03C455}" type="slidenum">
              <a:rPr lang="en-GB" altLang="en-US"/>
              <a:pPr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5627E2-6489-41BE-BC97-98DABD70C205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5C401B-9571-460F-B071-631208F69452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AF9F39-0E14-4F3B-ABB6-4744A754BB74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7E9588-FBF8-4A6C-B018-BFCE783B4738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6201DE-EC13-4358-AC83-80ACB63A9353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611671-ACC1-43FD-8FEE-C13715DF4075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BDDD52-6D95-4941-928E-51CC859385C2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ABF863-B1E4-4547-9C8E-B0FC59E1C2B4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BDBA7-F9FF-430E-BA67-794A59C00B1A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77ED0-98B4-4B4B-957E-E269BAAA9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5565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0C7A-95F3-4DA8-9094-CC5821FF7170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7099B-E2FA-447C-B07C-42ACE1B2CC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0802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0D55-43A8-431A-9624-52BB67EAFA37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1C20C-D094-4592-BDC8-26CE19358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835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4C54-66A2-4DB7-9322-E47CB2B7C5E0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B4F70-143F-49CE-B474-FAC77BF13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9570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097DC-D31F-4754-A6D9-FFD5E43E98B8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AECDF-0BBC-41DE-9C93-CF8881A30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0373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292B-AAE1-4FFF-9182-4E5B6DB952F9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B3163-C420-49F9-9D7F-BEF1ADC4F8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6007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8EB14-8624-42D3-A01F-3C2D5B6454C4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9B250-28A9-401D-B0A4-05C7B0E2F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8231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276CD-65A8-4BC4-B221-97340034B57D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91624-EEAD-4DD9-85AF-2F1030876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2609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20FF-6488-4BD5-9BF1-1C89367F3A6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7BF2-5860-4F43-978F-1BD4D0310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6172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CC10-E897-43E1-8A49-BA915F98D14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03AAE-5F07-418B-8D37-958EACC6A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696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12A18-8851-4B33-901C-01118D4D908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933A8-14F4-4F42-8770-26F78CBBD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3337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4ED845-343D-4A44-B45C-80450D5A4267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6041F3C-664D-4013-8DD9-73AE4351FD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14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8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8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" b="76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Upscaling Basic Sanitation for the Urban Poor</a:t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(UBSUP)</a:t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958876-5F20-4ADA-BC9C-6E79B3D3ACF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5"/>
          <p:cNvSpPr txBox="1">
            <a:spLocks noChangeArrowheads="1"/>
          </p:cNvSpPr>
          <p:nvPr/>
        </p:nvSpPr>
        <p:spPr bwMode="auto">
          <a:xfrm>
            <a:off x="304800" y="2655888"/>
            <a:ext cx="8077200" cy="15081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Preparation of final design </a:t>
            </a:r>
            <a:b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Technical Drawings</a:t>
            </a:r>
            <a:br>
              <a:rPr lang="en-GB" altLang="en-US" sz="3200" b="1" dirty="0" smtClean="0">
                <a:solidFill>
                  <a:srgbClr val="C00000"/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Plan 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Baseline data collection - Raster levelling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12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CB5461-2FB9-408F-86CA-E198630BA2C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28600" y="2093913"/>
            <a:ext cx="5105400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Take levels according to a fix raster (20-30 points) </a:t>
            </a:r>
          </a:p>
          <a:p>
            <a:pPr>
              <a:spcAft>
                <a:spcPts val="600"/>
              </a:spcAft>
            </a:pPr>
            <a:endParaRPr lang="en-GB" altLang="en-US" sz="200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► To consider the existing ground level/ topography during the proper arrangement of the modules!</a:t>
            </a:r>
            <a:endParaRPr lang="de-DE" altLang="en-US" sz="200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endParaRPr lang="en-GB" altLang="en-US" sz="2000">
              <a:solidFill>
                <a:schemeClr val="tx2"/>
              </a:solidFill>
            </a:endParaRPr>
          </a:p>
        </p:txBody>
      </p:sp>
      <p:pic>
        <p:nvPicPr>
          <p:cNvPr id="11270" name="Grafik 1" descr="Step 2_Raster levell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2176463"/>
            <a:ext cx="336391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– Raster Levelling</a:t>
            </a:r>
            <a:endParaRPr lang="en-GB" altLang="en-US" sz="3600" b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83ED20-33DD-410D-B655-0AE3DD58101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938213" y="609600"/>
            <a:ext cx="7443787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1852613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18526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7388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5738813" y="838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8" name="Gerade Verbindung 17"/>
          <p:cNvCxnSpPr>
            <a:stCxn id="15" idx="6"/>
            <a:endCxn id="16" idx="2"/>
          </p:cNvCxnSpPr>
          <p:nvPr/>
        </p:nvCxnSpPr>
        <p:spPr>
          <a:xfrm>
            <a:off x="2005013" y="5867400"/>
            <a:ext cx="37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16" idx="0"/>
            <a:endCxn id="17" idx="4"/>
          </p:cNvCxnSpPr>
          <p:nvPr/>
        </p:nvCxnSpPr>
        <p:spPr>
          <a:xfrm flipV="1">
            <a:off x="5815013" y="990600"/>
            <a:ext cx="0" cy="480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>
            <a:stCxn id="14" idx="4"/>
            <a:endCxn id="15" idx="0"/>
          </p:cNvCxnSpPr>
          <p:nvPr/>
        </p:nvCxnSpPr>
        <p:spPr>
          <a:xfrm>
            <a:off x="1928813" y="1066800"/>
            <a:ext cx="0" cy="472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2133600" y="9144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133600" y="18288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133600" y="27432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2133600" y="36576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2133600" y="45720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2133600" y="54864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2286000" y="838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3200400" y="838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4114800" y="838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5029200" y="8382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Baseline data collection - Arrangement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1C9131-6243-4B05-8BCB-91D607F6FBE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8600" y="839788"/>
            <a:ext cx="5181600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Arrange all required modules in an operational manner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Consider space for manoeuvring of exhauster trucks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Consider access for exhauster trucks to ST and ABR for de-sludging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Consider access to all treatment modules for O&amp;M</a:t>
            </a:r>
            <a:endParaRPr lang="de-DE" altLang="en-US" sz="200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Ensure proper arrangement of pipes, bypass pipes and inspection boxes</a:t>
            </a:r>
          </a:p>
          <a:p>
            <a:pPr>
              <a:spcAft>
                <a:spcPts val="600"/>
              </a:spcAft>
            </a:pPr>
            <a:endParaRPr lang="en-GB" altLang="en-US" sz="200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altLang="en-US" sz="2000" b="1">
                <a:solidFill>
                  <a:srgbClr val="C00000"/>
                </a:solidFill>
              </a:rPr>
              <a:t>► To determine in the BoQs the number of inspection/bypass chambers!</a:t>
            </a:r>
            <a:endParaRPr lang="de-DE" altLang="en-US">
              <a:solidFill>
                <a:schemeClr val="tx2"/>
              </a:solidFill>
            </a:endParaRPr>
          </a:p>
        </p:txBody>
      </p:sp>
      <p:pic>
        <p:nvPicPr>
          <p:cNvPr id="11" name="Grafik 22" descr="Step 3_Arrangement of modules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713" y="2195513"/>
            <a:ext cx="314642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Excursion: How are ST and ABR de-sludged?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9F0350-6EBC-40F4-A039-8E9FAEB1D3B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304800" y="990600"/>
            <a:ext cx="8001000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3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To avoid a fixed pumping station (requires energy) exhauster trucks can be used to de-sludge the DTF modules</a:t>
            </a:r>
          </a:p>
          <a:p>
            <a:pPr lvl="1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Exhausters pump sludge from bottom of ST and ABR (pump head approx. 3m)</a:t>
            </a:r>
          </a:p>
          <a:p>
            <a:pPr lvl="1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Exhausters discharge sludge by gravity on top of SDRB (via hose)</a:t>
            </a:r>
          </a:p>
          <a:p>
            <a:pPr lvl="1" eaLnBrk="1" hangingPunct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	► SDRB surface must be constructed slightly lower than discharge valve of exhauster truck</a:t>
            </a:r>
          </a:p>
          <a:p>
            <a:pPr lvl="1" eaLnBrk="1" hangingPunct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	► SDRB outlet pipe must be constructed slightly higher than the inlet of the receiving treatment module (according to the DTF layout either the RB or ST or ABR or VFCW)</a:t>
            </a:r>
          </a:p>
          <a:p>
            <a:pPr lvl="1" eaLnBrk="1" hangingPunct="1">
              <a:spcAft>
                <a:spcPts val="1800"/>
              </a:spcAft>
            </a:pPr>
            <a:r>
              <a:rPr lang="en-GB" altLang="en-US" sz="2000">
                <a:solidFill>
                  <a:schemeClr val="tx2"/>
                </a:solidFill>
              </a:rPr>
              <a:t>			► To be considered in preparation of cross-section</a:t>
            </a:r>
          </a:p>
          <a:p>
            <a:pPr lvl="1" eaLnBrk="1" hangingPunct="1">
              <a:spcAft>
                <a:spcPts val="1800"/>
              </a:spcAft>
            </a:pPr>
            <a:endParaRPr lang="en-GB" altLang="en-US" sz="2000">
              <a:solidFill>
                <a:schemeClr val="tx2"/>
              </a:solidFill>
            </a:endParaRPr>
          </a:p>
          <a:p>
            <a:pPr lvl="1" eaLnBrk="1" hangingPunct="1">
              <a:spcAft>
                <a:spcPts val="1800"/>
              </a:spcAft>
            </a:pPr>
            <a:endParaRPr lang="en-GB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erade Verbindung 119"/>
          <p:cNvCxnSpPr/>
          <p:nvPr/>
        </p:nvCxnSpPr>
        <p:spPr>
          <a:xfrm flipH="1">
            <a:off x="3500438" y="4071938"/>
            <a:ext cx="8080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 flipH="1">
            <a:off x="4286250" y="3727450"/>
            <a:ext cx="0" cy="301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>
            <a:off x="4281488" y="2832100"/>
            <a:ext cx="0" cy="850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>
            <a:stCxn id="9" idx="1"/>
          </p:cNvCxnSpPr>
          <p:nvPr/>
        </p:nvCxnSpPr>
        <p:spPr>
          <a:xfrm flipH="1">
            <a:off x="3328988" y="2457450"/>
            <a:ext cx="276225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V="1">
            <a:off x="3643313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3519488" y="3733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- Arrangement</a:t>
            </a:r>
            <a:endParaRPr lang="en-GB" altLang="en-US" sz="3600" b="1" i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537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9ACB52-EF9A-4DEA-A361-3C56B2BAE03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uppieren 33"/>
          <p:cNvGrpSpPr>
            <a:grpSpLocks/>
          </p:cNvGrpSpPr>
          <p:nvPr/>
        </p:nvGrpSpPr>
        <p:grpSpPr bwMode="auto">
          <a:xfrm>
            <a:off x="2081213" y="1352550"/>
            <a:ext cx="3124200" cy="1143000"/>
            <a:chOff x="2057400" y="685800"/>
            <a:chExt cx="3124200" cy="1143000"/>
          </a:xfrm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5458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  <p:sp>
          <p:nvSpPr>
            <p:cNvPr id="15459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</p:grpSp>
      <p:grpSp>
        <p:nvGrpSpPr>
          <p:cNvPr id="4" name="Gruppieren 34"/>
          <p:cNvGrpSpPr>
            <a:grpSpLocks/>
          </p:cNvGrpSpPr>
          <p:nvPr/>
        </p:nvGrpSpPr>
        <p:grpSpPr bwMode="auto">
          <a:xfrm rot="5400000">
            <a:off x="4367213" y="3048000"/>
            <a:ext cx="1828800" cy="914400"/>
            <a:chOff x="5334000" y="1066800"/>
            <a:chExt cx="1828800" cy="914400"/>
          </a:xfrm>
        </p:grpSpPr>
        <p:grpSp>
          <p:nvGrpSpPr>
            <p:cNvPr id="15440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5441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5442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5443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15444" name="Textfeld 32"/>
            <p:cNvSpPr txBox="1">
              <a:spLocks noChangeArrowheads="1"/>
            </p:cNvSpPr>
            <p:nvPr/>
          </p:nvSpPr>
          <p:spPr bwMode="auto">
            <a:xfrm rot="-5400000">
              <a:off x="5635627" y="13716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SDRB</a:t>
              </a:r>
            </a:p>
          </p:txBody>
        </p:sp>
      </p:grpSp>
      <p:grpSp>
        <p:nvGrpSpPr>
          <p:cNvPr id="15" name="Gruppieren 89"/>
          <p:cNvGrpSpPr>
            <a:grpSpLocks/>
          </p:cNvGrpSpPr>
          <p:nvPr/>
        </p:nvGrpSpPr>
        <p:grpSpPr bwMode="auto">
          <a:xfrm>
            <a:off x="3249613" y="2622550"/>
            <a:ext cx="1066800" cy="381000"/>
            <a:chOff x="5443541" y="2743200"/>
            <a:chExt cx="1066800" cy="381000"/>
          </a:xfrm>
        </p:grpSpPr>
        <p:grpSp>
          <p:nvGrpSpPr>
            <p:cNvPr id="15420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15424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3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8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8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3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3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15425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6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1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1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21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ABR</a:t>
              </a:r>
            </a:p>
          </p:txBody>
        </p:sp>
      </p:grpSp>
      <p:grpSp>
        <p:nvGrpSpPr>
          <p:cNvPr id="20" name="Gruppieren 65"/>
          <p:cNvGrpSpPr>
            <a:grpSpLocks/>
          </p:cNvGrpSpPr>
          <p:nvPr/>
        </p:nvGrpSpPr>
        <p:grpSpPr bwMode="auto">
          <a:xfrm rot="5400000">
            <a:off x="3675856" y="3291682"/>
            <a:ext cx="452437" cy="838200"/>
            <a:chOff x="6329362" y="2571752"/>
            <a:chExt cx="452438" cy="838192"/>
          </a:xfrm>
        </p:grpSpPr>
        <p:grpSp>
          <p:nvGrpSpPr>
            <p:cNvPr id="15414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05574" y="2571752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05574" y="3333744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ln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15" name="Textfeld 63"/>
            <p:cNvSpPr txBox="1">
              <a:spLocks noChangeArrowheads="1"/>
            </p:cNvSpPr>
            <p:nvPr/>
          </p:nvSpPr>
          <p:spPr bwMode="auto">
            <a:xfrm rot="-5400000">
              <a:off x="6309958" y="2962633"/>
              <a:ext cx="4674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</a:t>
              </a:r>
            </a:p>
          </p:txBody>
        </p:sp>
      </p:grpSp>
      <p:grpSp>
        <p:nvGrpSpPr>
          <p:cNvPr id="24" name="Gruppieren 78"/>
          <p:cNvGrpSpPr>
            <a:grpSpLocks/>
          </p:cNvGrpSpPr>
          <p:nvPr/>
        </p:nvGrpSpPr>
        <p:grpSpPr bwMode="auto">
          <a:xfrm>
            <a:off x="3414713" y="4033838"/>
            <a:ext cx="838200" cy="766762"/>
            <a:chOff x="5257800" y="3500438"/>
            <a:chExt cx="838200" cy="766762"/>
          </a:xfrm>
        </p:grpSpPr>
        <p:grpSp>
          <p:nvGrpSpPr>
            <p:cNvPr id="15407" name="Gruppieren 76"/>
            <p:cNvGrpSpPr>
              <a:grpSpLocks/>
            </p:cNvGrpSpPr>
            <p:nvPr/>
          </p:nvGrpSpPr>
          <p:grpSpPr bwMode="auto">
            <a:xfrm>
              <a:off x="5257800" y="3500438"/>
              <a:ext cx="838200" cy="766762"/>
              <a:chOff x="5257800" y="3500438"/>
              <a:chExt cx="838200" cy="766762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5257800" y="3581400"/>
                <a:ext cx="838200" cy="6858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57800" y="3962400"/>
                <a:ext cx="838200" cy="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62600" y="3962400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91200" y="3962400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326062" y="3500438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15408" name="Textfeld 77"/>
            <p:cNvSpPr txBox="1">
              <a:spLocks noChangeArrowheads="1"/>
            </p:cNvSpPr>
            <p:nvPr/>
          </p:nvSpPr>
          <p:spPr bwMode="auto">
            <a:xfrm>
              <a:off x="5257800" y="3657600"/>
              <a:ext cx="8382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RB/BT</a:t>
              </a:r>
            </a:p>
          </p:txBody>
        </p:sp>
      </p:grpSp>
      <p:grpSp>
        <p:nvGrpSpPr>
          <p:cNvPr id="30" name="Gruppieren 83"/>
          <p:cNvGrpSpPr>
            <a:grpSpLocks/>
          </p:cNvGrpSpPr>
          <p:nvPr/>
        </p:nvGrpSpPr>
        <p:grpSpPr bwMode="auto">
          <a:xfrm>
            <a:off x="2005013" y="4267200"/>
            <a:ext cx="685800" cy="533400"/>
            <a:chOff x="4953000" y="3429000"/>
            <a:chExt cx="685800" cy="533400"/>
          </a:xfrm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5406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Storage</a:t>
              </a:r>
            </a:p>
          </p:txBody>
        </p:sp>
      </p:grpSp>
      <p:pic>
        <p:nvPicPr>
          <p:cNvPr id="6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657600"/>
            <a:ext cx="3159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Freihandform 88"/>
          <p:cNvSpPr/>
          <p:nvPr/>
        </p:nvSpPr>
        <p:spPr>
          <a:xfrm>
            <a:off x="938213" y="609600"/>
            <a:ext cx="7443787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1" name="Rechteck 90"/>
          <p:cNvSpPr/>
          <p:nvPr/>
        </p:nvSpPr>
        <p:spPr bwMode="auto">
          <a:xfrm>
            <a:off x="3605213" y="1066800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97" name="Gerade Verbindung 96"/>
          <p:cNvCxnSpPr/>
          <p:nvPr/>
        </p:nvCxnSpPr>
        <p:spPr>
          <a:xfrm>
            <a:off x="3648075" y="113823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3643313" y="838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3124200"/>
            <a:ext cx="7239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pieren 84"/>
          <p:cNvGrpSpPr/>
          <p:nvPr/>
        </p:nvGrpSpPr>
        <p:grpSpPr>
          <a:xfrm>
            <a:off x="2081212" y="2514600"/>
            <a:ext cx="685800" cy="1066800"/>
            <a:chOff x="4191000" y="3048000"/>
            <a:chExt cx="685800" cy="10668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pic>
        <p:nvPicPr>
          <p:cNvPr id="6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286125"/>
            <a:ext cx="3032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4851400"/>
            <a:ext cx="3159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5" name="Gerade Verbindung 124"/>
          <p:cNvCxnSpPr>
            <a:stCxn id="29" idx="1"/>
            <a:endCxn id="26" idx="3"/>
          </p:cNvCxnSpPr>
          <p:nvPr/>
        </p:nvCxnSpPr>
        <p:spPr>
          <a:xfrm flipV="1">
            <a:off x="4862513" y="37655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>
            <a:stCxn id="26" idx="1"/>
            <a:endCxn id="23" idx="3"/>
          </p:cNvCxnSpPr>
          <p:nvPr/>
        </p:nvCxnSpPr>
        <p:spPr>
          <a:xfrm flipV="1">
            <a:off x="4862513" y="33083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>
            <a:stCxn id="23" idx="1"/>
            <a:endCxn id="16" idx="3"/>
          </p:cNvCxnSpPr>
          <p:nvPr/>
        </p:nvCxnSpPr>
        <p:spPr>
          <a:xfrm flipV="1">
            <a:off x="4862513" y="28511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>
            <a:stCxn id="16" idx="2"/>
            <a:endCxn id="37" idx="1"/>
          </p:cNvCxnSpPr>
          <p:nvPr/>
        </p:nvCxnSpPr>
        <p:spPr>
          <a:xfrm flipH="1">
            <a:off x="4316413" y="2813050"/>
            <a:ext cx="5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4876800"/>
            <a:ext cx="3032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Ellipse 105"/>
          <p:cNvSpPr/>
          <p:nvPr/>
        </p:nvSpPr>
        <p:spPr>
          <a:xfrm>
            <a:off x="1852613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8526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57388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5738813" y="838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12" name="Gerade Verbindung 111"/>
          <p:cNvCxnSpPr>
            <a:stCxn id="107" idx="6"/>
            <a:endCxn id="110" idx="2"/>
          </p:cNvCxnSpPr>
          <p:nvPr/>
        </p:nvCxnSpPr>
        <p:spPr>
          <a:xfrm>
            <a:off x="2005013" y="5867400"/>
            <a:ext cx="37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>
            <a:stCxn id="110" idx="0"/>
            <a:endCxn id="111" idx="4"/>
          </p:cNvCxnSpPr>
          <p:nvPr/>
        </p:nvCxnSpPr>
        <p:spPr>
          <a:xfrm flipV="1">
            <a:off x="5815013" y="990600"/>
            <a:ext cx="0" cy="480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stCxn id="106" idx="4"/>
            <a:endCxn id="107" idx="0"/>
          </p:cNvCxnSpPr>
          <p:nvPr/>
        </p:nvCxnSpPr>
        <p:spPr>
          <a:xfrm>
            <a:off x="1928813" y="1066800"/>
            <a:ext cx="0" cy="472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hteck 120"/>
          <p:cNvSpPr/>
          <p:nvPr/>
        </p:nvSpPr>
        <p:spPr>
          <a:xfrm>
            <a:off x="4243388" y="302260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4" name="Rechteck 123"/>
          <p:cNvSpPr/>
          <p:nvPr/>
        </p:nvSpPr>
        <p:spPr>
          <a:xfrm>
            <a:off x="4248150" y="4014788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6" name="Rechteck 125"/>
          <p:cNvSpPr/>
          <p:nvPr/>
        </p:nvSpPr>
        <p:spPr>
          <a:xfrm>
            <a:off x="3292475" y="302260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27" name="Gerade Verbindung 126"/>
          <p:cNvCxnSpPr>
            <a:stCxn id="121" idx="1"/>
            <a:endCxn id="126" idx="3"/>
          </p:cNvCxnSpPr>
          <p:nvPr/>
        </p:nvCxnSpPr>
        <p:spPr>
          <a:xfrm flipH="1">
            <a:off x="3368675" y="3060700"/>
            <a:ext cx="8747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feld 127"/>
          <p:cNvSpPr txBox="1">
            <a:spLocks noChangeArrowheads="1"/>
          </p:cNvSpPr>
          <p:nvPr/>
        </p:nvSpPr>
        <p:spPr bwMode="auto">
          <a:xfrm>
            <a:off x="6096000" y="2438400"/>
            <a:ext cx="27114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Operation</a:t>
            </a:r>
          </a:p>
          <a:p>
            <a:endParaRPr lang="en-GB" altLang="en-US"/>
          </a:p>
          <a:p>
            <a:r>
              <a:rPr lang="en-GB" altLang="en-US"/>
              <a:t>Regular Maintenance</a:t>
            </a:r>
          </a:p>
          <a:p>
            <a:endParaRPr lang="en-GB" altLang="en-US"/>
          </a:p>
          <a:p>
            <a:r>
              <a:rPr lang="en-GB" altLang="en-US"/>
              <a:t>Occasional Maintenance</a:t>
            </a:r>
          </a:p>
        </p:txBody>
      </p:sp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362200"/>
            <a:ext cx="3032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63" y="2390775"/>
            <a:ext cx="3032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21" grpId="0" animBg="1"/>
      <p:bldP spid="124" grpId="0" animBg="1"/>
      <p:bldP spid="1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Baseline data collection - Distances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7719FA-4020-4911-A64F-30936618995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8600" y="1120775"/>
            <a:ext cx="50292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Determine distances: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VFCW outlet to final discharge point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Outlet of ABR-BT  to VFCW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ST outlet to ABR inlet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Outlet of RB/BT to ST inlet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>
                <a:solidFill>
                  <a:schemeClr val="tx2"/>
                </a:solidFill>
              </a:rPr>
              <a:t>Drainage pipe from SDRB to ABR/VFCW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i="1">
                <a:solidFill>
                  <a:schemeClr val="tx2"/>
                </a:solidFill>
              </a:rPr>
              <a:t>(Bypass pipes)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i="1">
                <a:solidFill>
                  <a:schemeClr val="tx2"/>
                </a:solidFill>
              </a:rPr>
              <a:t>(Site boundaries)</a:t>
            </a:r>
          </a:p>
          <a:p>
            <a:pPr>
              <a:spcAft>
                <a:spcPts val="600"/>
              </a:spcAft>
            </a:pPr>
            <a:endParaRPr lang="en-GB" altLang="en-US" b="1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en-GB" altLang="en-US" b="1">
                <a:solidFill>
                  <a:srgbClr val="C00000"/>
                </a:solidFill>
              </a:rPr>
              <a:t>► Required to determine in the BoQs the length of PVC pipes (connection &amp; bypass)!</a:t>
            </a:r>
            <a:endParaRPr lang="en-GB" altLang="en-US" i="1">
              <a:solidFill>
                <a:schemeClr val="tx2"/>
              </a:solidFill>
            </a:endParaRPr>
          </a:p>
        </p:txBody>
      </p:sp>
      <p:pic>
        <p:nvPicPr>
          <p:cNvPr id="8" name="Grafik 14" descr="Step 5_Distanc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147888"/>
            <a:ext cx="3362325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Gerade Verbindung 150"/>
          <p:cNvCxnSpPr/>
          <p:nvPr/>
        </p:nvCxnSpPr>
        <p:spPr>
          <a:xfrm flipV="1">
            <a:off x="3643313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rgbClr val="C00000"/>
                </a:solidFill>
                <a:cs typeface="Calibri" panose="020F0502020204030204" pitchFamily="34" charset="0"/>
              </a:rPr>
              <a:t>Design – Distances</a:t>
            </a:r>
            <a:endParaRPr lang="en-GB" altLang="en-US" sz="3600" b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802536-E373-466C-B769-03C6C6C0BAB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uppieren 33"/>
          <p:cNvGrpSpPr>
            <a:grpSpLocks/>
          </p:cNvGrpSpPr>
          <p:nvPr/>
        </p:nvGrpSpPr>
        <p:grpSpPr bwMode="auto">
          <a:xfrm>
            <a:off x="2081212" y="1352550"/>
            <a:ext cx="3124200" cy="1143000"/>
            <a:chOff x="2057400" y="685800"/>
            <a:chExt cx="3124200" cy="1143000"/>
          </a:xfrm>
          <a:solidFill>
            <a:schemeClr val="bg1">
              <a:lumMod val="95000"/>
            </a:schemeClr>
          </a:solidFill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232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  <p:sp>
          <p:nvSpPr>
            <p:cNvPr id="6233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VFCW</a:t>
              </a:r>
            </a:p>
          </p:txBody>
        </p:sp>
      </p:grpSp>
      <p:grpSp>
        <p:nvGrpSpPr>
          <p:cNvPr id="4" name="Gruppieren 34"/>
          <p:cNvGrpSpPr>
            <a:grpSpLocks/>
          </p:cNvGrpSpPr>
          <p:nvPr/>
        </p:nvGrpSpPr>
        <p:grpSpPr bwMode="auto">
          <a:xfrm rot="5400000">
            <a:off x="4367212" y="3048000"/>
            <a:ext cx="1828800" cy="914400"/>
            <a:chOff x="5334000" y="1066800"/>
            <a:chExt cx="1828800" cy="914400"/>
          </a:xfrm>
          <a:solidFill>
            <a:schemeClr val="bg1">
              <a:lumMod val="95000"/>
            </a:schemeClr>
          </a:solidFill>
        </p:grpSpPr>
        <p:grpSp>
          <p:nvGrpSpPr>
            <p:cNvPr id="5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1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3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14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  <a:grpFill/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218" name="Textfeld 32"/>
            <p:cNvSpPr txBox="1">
              <a:spLocks noChangeArrowheads="1"/>
            </p:cNvSpPr>
            <p:nvPr/>
          </p:nvSpPr>
          <p:spPr bwMode="auto">
            <a:xfrm rot="-5400000">
              <a:off x="5635627" y="1371600"/>
              <a:ext cx="7620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SDRB</a:t>
              </a:r>
            </a:p>
          </p:txBody>
        </p:sp>
      </p:grpSp>
      <p:grpSp>
        <p:nvGrpSpPr>
          <p:cNvPr id="15" name="Gruppieren 89"/>
          <p:cNvGrpSpPr>
            <a:grpSpLocks/>
          </p:cNvGrpSpPr>
          <p:nvPr/>
        </p:nvGrpSpPr>
        <p:grpSpPr bwMode="auto">
          <a:xfrm>
            <a:off x="3249612" y="2622550"/>
            <a:ext cx="1066800" cy="381000"/>
            <a:chOff x="5443541" y="2743200"/>
            <a:chExt cx="1066800" cy="381000"/>
          </a:xfrm>
          <a:solidFill>
            <a:schemeClr val="bg1">
              <a:lumMod val="95000"/>
            </a:schemeClr>
          </a:solidFill>
        </p:grpSpPr>
        <p:grpSp>
          <p:nvGrpSpPr>
            <p:cNvPr id="17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  <a:grpFill/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18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7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2" y="2101849"/>
                  <a:ext cx="76200" cy="77788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19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  <a:grpFill/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5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0" y="2101849"/>
                  <a:ext cx="76200" cy="77787"/>
                </a:xfrm>
                <a:prstGeom prst="rect">
                  <a:avLst/>
                </a:prstGeom>
                <a:grp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5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ABR</a:t>
              </a:r>
            </a:p>
          </p:txBody>
        </p:sp>
      </p:grpSp>
      <p:grpSp>
        <p:nvGrpSpPr>
          <p:cNvPr id="20" name="Gruppieren 65"/>
          <p:cNvGrpSpPr>
            <a:grpSpLocks/>
          </p:cNvGrpSpPr>
          <p:nvPr/>
        </p:nvGrpSpPr>
        <p:grpSpPr bwMode="auto">
          <a:xfrm rot="5400000">
            <a:off x="3675856" y="3291682"/>
            <a:ext cx="452437" cy="838200"/>
            <a:chOff x="6329362" y="2571752"/>
            <a:chExt cx="452438" cy="838192"/>
          </a:xfrm>
          <a:solidFill>
            <a:schemeClr val="bg1">
              <a:lumMod val="95000"/>
            </a:schemeClr>
          </a:solidFill>
        </p:grpSpPr>
        <p:grpSp>
          <p:nvGrpSpPr>
            <p:cNvPr id="21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  <a:grpFill/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05574" y="2571752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05574" y="3333744"/>
                <a:ext cx="76200" cy="76199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89" name="Textfeld 63"/>
            <p:cNvSpPr txBox="1">
              <a:spLocks noChangeArrowheads="1"/>
            </p:cNvSpPr>
            <p:nvPr/>
          </p:nvSpPr>
          <p:spPr bwMode="auto">
            <a:xfrm rot="-5400000">
              <a:off x="6309958" y="2962633"/>
              <a:ext cx="467437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>
                  <a:latin typeface="Arial" charset="0"/>
                  <a:cs typeface="Arial" charset="0"/>
                </a:rPr>
                <a:t>ST</a:t>
              </a:r>
            </a:p>
          </p:txBody>
        </p:sp>
      </p:grpSp>
      <p:grpSp>
        <p:nvGrpSpPr>
          <p:cNvPr id="24" name="Gruppieren 78"/>
          <p:cNvGrpSpPr>
            <a:grpSpLocks/>
          </p:cNvGrpSpPr>
          <p:nvPr/>
        </p:nvGrpSpPr>
        <p:grpSpPr bwMode="auto">
          <a:xfrm>
            <a:off x="3414712" y="4033838"/>
            <a:ext cx="838200" cy="766762"/>
            <a:chOff x="5257800" y="3500438"/>
            <a:chExt cx="838200" cy="766762"/>
          </a:xfrm>
          <a:solidFill>
            <a:schemeClr val="bg1">
              <a:lumMod val="95000"/>
            </a:schemeClr>
          </a:solidFill>
        </p:grpSpPr>
        <p:grpSp>
          <p:nvGrpSpPr>
            <p:cNvPr id="27" name="Gruppieren 76"/>
            <p:cNvGrpSpPr>
              <a:grpSpLocks/>
            </p:cNvGrpSpPr>
            <p:nvPr/>
          </p:nvGrpSpPr>
          <p:grpSpPr bwMode="auto">
            <a:xfrm>
              <a:off x="5257800" y="3500438"/>
              <a:ext cx="838200" cy="766762"/>
              <a:chOff x="5257800" y="3500438"/>
              <a:chExt cx="838200" cy="766762"/>
            </a:xfrm>
            <a:grpFill/>
          </p:grpSpPr>
          <p:sp>
            <p:nvSpPr>
              <p:cNvPr id="68" name="Rechteck 67"/>
              <p:cNvSpPr/>
              <p:nvPr/>
            </p:nvSpPr>
            <p:spPr>
              <a:xfrm>
                <a:off x="5257800" y="3581400"/>
                <a:ext cx="838200" cy="68580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57800" y="3962400"/>
                <a:ext cx="838200" cy="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626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91200" y="3962400"/>
                <a:ext cx="0" cy="304800"/>
              </a:xfrm>
              <a:prstGeom prst="lin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326063" y="3500438"/>
                <a:ext cx="76200" cy="76200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182" name="Textfeld 77"/>
            <p:cNvSpPr txBox="1">
              <a:spLocks noChangeArrowheads="1"/>
            </p:cNvSpPr>
            <p:nvPr/>
          </p:nvSpPr>
          <p:spPr bwMode="auto">
            <a:xfrm>
              <a:off x="5348288" y="3657600"/>
              <a:ext cx="685800" cy="246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RB/BT</a:t>
              </a:r>
            </a:p>
          </p:txBody>
        </p:sp>
      </p:grpSp>
      <p:grpSp>
        <p:nvGrpSpPr>
          <p:cNvPr id="30" name="Gruppieren 83"/>
          <p:cNvGrpSpPr>
            <a:grpSpLocks/>
          </p:cNvGrpSpPr>
          <p:nvPr/>
        </p:nvGrpSpPr>
        <p:grpSpPr bwMode="auto">
          <a:xfrm>
            <a:off x="2005012" y="4267200"/>
            <a:ext cx="685800" cy="533400"/>
            <a:chOff x="4953000" y="3429000"/>
            <a:chExt cx="685800" cy="533400"/>
          </a:xfrm>
          <a:solidFill>
            <a:schemeClr val="bg1">
              <a:lumMod val="95000"/>
            </a:schemeClr>
          </a:solidFill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180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Storage</a:t>
              </a:r>
            </a:p>
          </p:txBody>
        </p:sp>
      </p:grpSp>
      <p:sp>
        <p:nvSpPr>
          <p:cNvPr id="89" name="Freihandform 88"/>
          <p:cNvSpPr/>
          <p:nvPr/>
        </p:nvSpPr>
        <p:spPr>
          <a:xfrm>
            <a:off x="938213" y="609600"/>
            <a:ext cx="7443787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31" name="Gruppieren 84"/>
          <p:cNvGrpSpPr/>
          <p:nvPr/>
        </p:nvGrpSpPr>
        <p:grpSpPr>
          <a:xfrm>
            <a:off x="2081212" y="2514600"/>
            <a:ext cx="685800" cy="1066800"/>
            <a:chOff x="4191000" y="3048000"/>
            <a:chExt cx="685800" cy="1066800"/>
          </a:xfrm>
          <a:solidFill>
            <a:schemeClr val="bg1">
              <a:lumMod val="95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106" name="Ellipse 105"/>
          <p:cNvSpPr/>
          <p:nvPr/>
        </p:nvSpPr>
        <p:spPr>
          <a:xfrm>
            <a:off x="1852613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8526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57388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5738813" y="838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12" name="Gerade Verbindung 111"/>
          <p:cNvCxnSpPr>
            <a:stCxn id="107" idx="6"/>
            <a:endCxn id="110" idx="2"/>
          </p:cNvCxnSpPr>
          <p:nvPr/>
        </p:nvCxnSpPr>
        <p:spPr>
          <a:xfrm>
            <a:off x="2005013" y="5867400"/>
            <a:ext cx="37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>
            <a:stCxn id="110" idx="0"/>
            <a:endCxn id="111" idx="4"/>
          </p:cNvCxnSpPr>
          <p:nvPr/>
        </p:nvCxnSpPr>
        <p:spPr>
          <a:xfrm flipV="1">
            <a:off x="5815013" y="990600"/>
            <a:ext cx="0" cy="480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stCxn id="106" idx="4"/>
            <a:endCxn id="107" idx="0"/>
          </p:cNvCxnSpPr>
          <p:nvPr/>
        </p:nvCxnSpPr>
        <p:spPr>
          <a:xfrm>
            <a:off x="1928813" y="1066800"/>
            <a:ext cx="0" cy="472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Pfeil nach oben und unten 108"/>
          <p:cNvSpPr/>
          <p:nvPr/>
        </p:nvSpPr>
        <p:spPr>
          <a:xfrm>
            <a:off x="3552825" y="457200"/>
            <a:ext cx="185738" cy="892175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5" name="Textfeld 114"/>
          <p:cNvSpPr txBox="1">
            <a:spLocks noChangeArrowheads="1"/>
          </p:cNvSpPr>
          <p:nvPr/>
        </p:nvSpPr>
        <p:spPr bwMode="auto">
          <a:xfrm>
            <a:off x="3648075" y="838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16" name="Pfeil nach oben und unten 115"/>
          <p:cNvSpPr/>
          <p:nvPr/>
        </p:nvSpPr>
        <p:spPr>
          <a:xfrm rot="3540000">
            <a:off x="3361532" y="2372519"/>
            <a:ext cx="185737" cy="358775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8" name="Textfeld 117"/>
          <p:cNvSpPr txBox="1">
            <a:spLocks noChangeArrowheads="1"/>
          </p:cNvSpPr>
          <p:nvPr/>
        </p:nvSpPr>
        <p:spPr bwMode="auto">
          <a:xfrm>
            <a:off x="3033713" y="2314575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31" name="Pfeil nach oben und unten 130"/>
          <p:cNvSpPr/>
          <p:nvPr/>
        </p:nvSpPr>
        <p:spPr>
          <a:xfrm>
            <a:off x="4267200" y="2819400"/>
            <a:ext cx="185738" cy="892175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3" name="Textfeld 132"/>
          <p:cNvSpPr txBox="1">
            <a:spLocks noChangeArrowheads="1"/>
          </p:cNvSpPr>
          <p:nvPr/>
        </p:nvSpPr>
        <p:spPr bwMode="auto">
          <a:xfrm>
            <a:off x="4357688" y="307181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34" name="Pfeil nach oben und unten 133"/>
          <p:cNvSpPr/>
          <p:nvPr/>
        </p:nvSpPr>
        <p:spPr>
          <a:xfrm>
            <a:off x="3352800" y="3714750"/>
            <a:ext cx="185738" cy="381000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5" name="Textfeld 134"/>
          <p:cNvSpPr txBox="1">
            <a:spLocks noChangeArrowheads="1"/>
          </p:cNvSpPr>
          <p:nvPr/>
        </p:nvSpPr>
        <p:spPr bwMode="auto">
          <a:xfrm>
            <a:off x="3057525" y="371475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4365" name="Textfeld 136"/>
          <p:cNvSpPr txBox="1">
            <a:spLocks noChangeArrowheads="1"/>
          </p:cNvSpPr>
          <p:nvPr/>
        </p:nvSpPr>
        <p:spPr bwMode="auto">
          <a:xfrm>
            <a:off x="6248400" y="1828800"/>
            <a:ext cx="12620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Examples:</a:t>
            </a:r>
          </a:p>
          <a:p>
            <a:r>
              <a:rPr lang="en-GB" altLang="en-US">
                <a:solidFill>
                  <a:srgbClr val="C00000"/>
                </a:solidFill>
              </a:rPr>
              <a:t>A: 40m</a:t>
            </a:r>
          </a:p>
          <a:p>
            <a:r>
              <a:rPr lang="en-GB" altLang="en-US">
                <a:solidFill>
                  <a:srgbClr val="C00000"/>
                </a:solidFill>
              </a:rPr>
              <a:t>B: 7m</a:t>
            </a:r>
          </a:p>
          <a:p>
            <a:r>
              <a:rPr lang="en-GB" altLang="en-US">
                <a:solidFill>
                  <a:srgbClr val="C00000"/>
                </a:solidFill>
              </a:rPr>
              <a:t>C: 9m</a:t>
            </a:r>
          </a:p>
          <a:p>
            <a:r>
              <a:rPr lang="en-GB" altLang="en-US">
                <a:solidFill>
                  <a:srgbClr val="C00000"/>
                </a:solidFill>
              </a:rPr>
              <a:t>D: 4m</a:t>
            </a:r>
          </a:p>
          <a:p>
            <a:r>
              <a:rPr lang="en-GB" altLang="en-US">
                <a:solidFill>
                  <a:srgbClr val="187223"/>
                </a:solidFill>
              </a:rPr>
              <a:t>E: 4m</a:t>
            </a:r>
          </a:p>
        </p:txBody>
      </p:sp>
      <p:sp>
        <p:nvSpPr>
          <p:cNvPr id="140" name="Pfeil nach oben und unten 139"/>
          <p:cNvSpPr/>
          <p:nvPr/>
        </p:nvSpPr>
        <p:spPr>
          <a:xfrm rot="5400000">
            <a:off x="4479131" y="2550319"/>
            <a:ext cx="185738" cy="457200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1" name="Textfeld 140"/>
          <p:cNvSpPr txBox="1">
            <a:spLocks noChangeArrowheads="1"/>
          </p:cNvSpPr>
          <p:nvPr/>
        </p:nvSpPr>
        <p:spPr bwMode="auto">
          <a:xfrm>
            <a:off x="4391025" y="241935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en-US" b="1">
                <a:solidFill>
                  <a:schemeClr val="tx2"/>
                </a:solidFill>
              </a:rPr>
              <a:t>E</a:t>
            </a:r>
          </a:p>
        </p:txBody>
      </p:sp>
      <p:pic>
        <p:nvPicPr>
          <p:cNvPr id="90" name="Grafik 89" descr="autocad___application_icon_by_ravenbasix-d5v0dyv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38600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  <p:bldP spid="115" grpId="0"/>
      <p:bldP spid="115" grpId="1"/>
      <p:bldP spid="116" grpId="0" animBg="1"/>
      <p:bldP spid="116" grpId="1" animBg="1"/>
      <p:bldP spid="118" grpId="0"/>
      <p:bldP spid="118" grpId="1"/>
      <p:bldP spid="131" grpId="0" animBg="1"/>
      <p:bldP spid="131" grpId="1" animBg="1"/>
      <p:bldP spid="133" grpId="0"/>
      <p:bldP spid="133" grpId="1"/>
      <p:bldP spid="134" grpId="0" animBg="1"/>
      <p:bldP spid="134" grpId="1" animBg="1"/>
      <p:bldP spid="135" grpId="0"/>
      <p:bldP spid="135" grpId="1"/>
      <p:bldP spid="140" grpId="0" animBg="1"/>
      <p:bldP spid="1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 smtClean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843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FF5132-91A6-414F-AAA0-CBA104CF69E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8437" name="Grafik 8" descr="imagesUABJNRZ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971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Content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07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69699A-4108-4B30-987B-C71A07D8386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Textfeld 22"/>
          <p:cNvSpPr txBox="1">
            <a:spLocks noChangeArrowheads="1"/>
          </p:cNvSpPr>
          <p:nvPr/>
        </p:nvSpPr>
        <p:spPr bwMode="auto">
          <a:xfrm>
            <a:off x="304800" y="457200"/>
            <a:ext cx="807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</a:rPr>
              <a:t>Questions you might to ask yourself: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304800" y="1295400"/>
            <a:ext cx="8077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What</a:t>
            </a:r>
            <a:r>
              <a:rPr lang="en-GB" altLang="en-US" sz="2000" b="1">
                <a:solidFill>
                  <a:srgbClr val="C00000"/>
                </a:solidFill>
              </a:rPr>
              <a:t> is the context of this session?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How</a:t>
            </a:r>
            <a:r>
              <a:rPr lang="en-GB" altLang="en-US" sz="2000" b="1">
                <a:solidFill>
                  <a:srgbClr val="C00000"/>
                </a:solidFill>
              </a:rPr>
              <a:t> do potential DTF layouts looks like?</a:t>
            </a:r>
          </a:p>
          <a:p>
            <a:pPr algn="ctr" eaLnBrk="1" hangingPunct="1">
              <a:spcAft>
                <a:spcPts val="1800"/>
              </a:spcAft>
            </a:pPr>
            <a:r>
              <a:rPr lang="en-GB" altLang="en-US" sz="2000" b="1" u="sng">
                <a:solidFill>
                  <a:srgbClr val="C00000"/>
                </a:solidFill>
              </a:rPr>
              <a:t>What</a:t>
            </a:r>
            <a:r>
              <a:rPr lang="en-GB" altLang="en-US" sz="2000" b="1">
                <a:solidFill>
                  <a:srgbClr val="C00000"/>
                </a:solidFill>
              </a:rPr>
              <a:t> has to be considered during layout preparation?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What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is the context of this session?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026150"/>
            <a:ext cx="2133600" cy="365125"/>
          </a:xfrm>
        </p:spPr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0261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9CB86C-C296-49FF-8547-1BED5E92141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feld 14"/>
          <p:cNvSpPr txBox="1">
            <a:spLocks noChangeArrowheads="1"/>
          </p:cNvSpPr>
          <p:nvPr/>
        </p:nvSpPr>
        <p:spPr bwMode="auto">
          <a:xfrm>
            <a:off x="1600200" y="6096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>
                <a:solidFill>
                  <a:srgbClr val="C00000"/>
                </a:solidFill>
              </a:rPr>
              <a:t>The SafiSan Toolkit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5314950" y="4819650"/>
            <a:ext cx="1036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This session</a:t>
            </a:r>
          </a:p>
        </p:txBody>
      </p:sp>
      <p:pic>
        <p:nvPicPr>
          <p:cNvPr id="410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066800"/>
            <a:ext cx="820102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Gerade Verbindung mit Pfeil 15"/>
          <p:cNvCxnSpPr/>
          <p:nvPr/>
        </p:nvCxnSpPr>
        <p:spPr>
          <a:xfrm flipV="1">
            <a:off x="5837238" y="4005263"/>
            <a:ext cx="0" cy="7191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erade Verbindung 115"/>
          <p:cNvCxnSpPr>
            <a:stCxn id="103" idx="2"/>
            <a:endCxn id="52" idx="3"/>
          </p:cNvCxnSpPr>
          <p:nvPr/>
        </p:nvCxnSpPr>
        <p:spPr>
          <a:xfrm>
            <a:off x="4457700" y="2490788"/>
            <a:ext cx="985838" cy="671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V="1">
            <a:off x="3467100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 flipV="1">
            <a:off x="5514975" y="3355975"/>
            <a:ext cx="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>
            <a:off x="6488113" y="3552825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do potential DTF layouts looks like?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12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F4E829-857A-4670-BEC0-CF318697101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5129" name="Gruppieren 33"/>
          <p:cNvGrpSpPr>
            <a:grpSpLocks/>
          </p:cNvGrpSpPr>
          <p:nvPr/>
        </p:nvGrpSpPr>
        <p:grpSpPr bwMode="auto">
          <a:xfrm>
            <a:off x="1905000" y="1352550"/>
            <a:ext cx="3124200" cy="1143000"/>
            <a:chOff x="2057400" y="685800"/>
            <a:chExt cx="3124200" cy="1143000"/>
          </a:xfrm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211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  <p:sp>
          <p:nvSpPr>
            <p:cNvPr id="5212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</p:grpSp>
      <p:grpSp>
        <p:nvGrpSpPr>
          <p:cNvPr id="5130" name="Gruppieren 34"/>
          <p:cNvGrpSpPr>
            <a:grpSpLocks/>
          </p:cNvGrpSpPr>
          <p:nvPr/>
        </p:nvGrpSpPr>
        <p:grpSpPr bwMode="auto">
          <a:xfrm>
            <a:off x="5238750" y="1576388"/>
            <a:ext cx="1828800" cy="914400"/>
            <a:chOff x="5334000" y="1066800"/>
            <a:chExt cx="1828800" cy="914400"/>
          </a:xfrm>
        </p:grpSpPr>
        <p:grpSp>
          <p:nvGrpSpPr>
            <p:cNvPr id="5193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5194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5195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5196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5197" name="Textfeld 32"/>
            <p:cNvSpPr txBox="1">
              <a:spLocks noChangeArrowheads="1"/>
            </p:cNvSpPr>
            <p:nvPr/>
          </p:nvSpPr>
          <p:spPr bwMode="auto">
            <a:xfrm>
              <a:off x="5635626" y="13716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SDRB</a:t>
              </a:r>
            </a:p>
          </p:txBody>
        </p:sp>
      </p:grpSp>
      <p:grpSp>
        <p:nvGrpSpPr>
          <p:cNvPr id="5131" name="Gruppieren 89"/>
          <p:cNvGrpSpPr>
            <a:grpSpLocks/>
          </p:cNvGrpSpPr>
          <p:nvPr/>
        </p:nvGrpSpPr>
        <p:grpSpPr bwMode="auto">
          <a:xfrm>
            <a:off x="5443538" y="2971800"/>
            <a:ext cx="1066800" cy="381000"/>
            <a:chOff x="5443541" y="2743200"/>
            <a:chExt cx="1066800" cy="381000"/>
          </a:xfrm>
        </p:grpSpPr>
        <p:grpSp>
          <p:nvGrpSpPr>
            <p:cNvPr id="5173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5177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3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8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8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3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3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5178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6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1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1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74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ABR</a:t>
              </a:r>
            </a:p>
          </p:txBody>
        </p:sp>
      </p:grpSp>
      <p:grpSp>
        <p:nvGrpSpPr>
          <p:cNvPr id="5132" name="Gruppieren 65"/>
          <p:cNvGrpSpPr>
            <a:grpSpLocks/>
          </p:cNvGrpSpPr>
          <p:nvPr/>
        </p:nvGrpSpPr>
        <p:grpSpPr bwMode="auto">
          <a:xfrm>
            <a:off x="6105525" y="3514725"/>
            <a:ext cx="762000" cy="838200"/>
            <a:chOff x="6172200" y="2571752"/>
            <a:chExt cx="762000" cy="838192"/>
          </a:xfrm>
        </p:grpSpPr>
        <p:grpSp>
          <p:nvGrpSpPr>
            <p:cNvPr id="5167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</p:grpSpPr>
          <p:sp>
            <p:nvSpPr>
              <p:cNvPr id="56" name="Rechteck 55"/>
              <p:cNvSpPr/>
              <p:nvPr/>
            </p:nvSpPr>
            <p:spPr>
              <a:xfrm>
                <a:off x="6329363" y="2647951"/>
                <a:ext cx="452437" cy="68579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05575" y="2571752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05575" y="3333745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3" y="2895599"/>
                <a:ext cx="452437" cy="0"/>
              </a:xfrm>
              <a:prstGeom prst="line">
                <a:avLst/>
              </a:prstGeom>
              <a:ln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68" name="Textfeld 63"/>
            <p:cNvSpPr txBox="1">
              <a:spLocks noChangeArrowheads="1"/>
            </p:cNvSpPr>
            <p:nvPr/>
          </p:nvSpPr>
          <p:spPr bwMode="auto">
            <a:xfrm>
              <a:off x="6172200" y="2877979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</a:t>
              </a:r>
            </a:p>
          </p:txBody>
        </p:sp>
      </p:grpSp>
      <p:grpSp>
        <p:nvGrpSpPr>
          <p:cNvPr id="5133" name="Gruppieren 78"/>
          <p:cNvGrpSpPr>
            <a:grpSpLocks/>
          </p:cNvGrpSpPr>
          <p:nvPr/>
        </p:nvGrpSpPr>
        <p:grpSpPr bwMode="auto">
          <a:xfrm>
            <a:off x="6057900" y="4519613"/>
            <a:ext cx="838200" cy="762000"/>
            <a:chOff x="5257800" y="3505200"/>
            <a:chExt cx="838200" cy="762000"/>
          </a:xfrm>
        </p:grpSpPr>
        <p:grpSp>
          <p:nvGrpSpPr>
            <p:cNvPr id="5160" name="Gruppieren 76"/>
            <p:cNvGrpSpPr>
              <a:grpSpLocks/>
            </p:cNvGrpSpPr>
            <p:nvPr/>
          </p:nvGrpSpPr>
          <p:grpSpPr bwMode="auto">
            <a:xfrm>
              <a:off x="5257800" y="3505200"/>
              <a:ext cx="838200" cy="762000"/>
              <a:chOff x="5257800" y="3505200"/>
              <a:chExt cx="838200" cy="762000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5257800" y="3581400"/>
                <a:ext cx="838200" cy="6858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57800" y="3962400"/>
                <a:ext cx="838200" cy="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62600" y="3962400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91200" y="3962400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638800" y="3505200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5161" name="Textfeld 77"/>
            <p:cNvSpPr txBox="1">
              <a:spLocks noChangeArrowheads="1"/>
            </p:cNvSpPr>
            <p:nvPr/>
          </p:nvSpPr>
          <p:spPr bwMode="auto">
            <a:xfrm>
              <a:off x="5257800" y="3657600"/>
              <a:ext cx="8382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RB/BT</a:t>
              </a:r>
            </a:p>
          </p:txBody>
        </p:sp>
      </p:grpSp>
      <p:grpSp>
        <p:nvGrpSpPr>
          <p:cNvPr id="5134" name="Gruppieren 83"/>
          <p:cNvGrpSpPr>
            <a:grpSpLocks/>
          </p:cNvGrpSpPr>
          <p:nvPr/>
        </p:nvGrpSpPr>
        <p:grpSpPr bwMode="auto">
          <a:xfrm>
            <a:off x="4114800" y="5410200"/>
            <a:ext cx="685800" cy="533400"/>
            <a:chOff x="4953000" y="3429000"/>
            <a:chExt cx="685800" cy="533400"/>
          </a:xfrm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159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Storage</a:t>
              </a:r>
            </a:p>
          </p:txBody>
        </p:sp>
      </p:grpSp>
      <p:pic>
        <p:nvPicPr>
          <p:cNvPr id="51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5311775"/>
            <a:ext cx="315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Freihandform 88"/>
          <p:cNvSpPr/>
          <p:nvPr/>
        </p:nvSpPr>
        <p:spPr>
          <a:xfrm>
            <a:off x="762000" y="609600"/>
            <a:ext cx="7443788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1" name="Rechteck 90"/>
          <p:cNvSpPr/>
          <p:nvPr/>
        </p:nvSpPr>
        <p:spPr bwMode="auto">
          <a:xfrm>
            <a:off x="3429000" y="1066800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97" name="Gerade Verbindung 96"/>
          <p:cNvCxnSpPr/>
          <p:nvPr/>
        </p:nvCxnSpPr>
        <p:spPr>
          <a:xfrm>
            <a:off x="3471863" y="113823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3467100" y="838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hteck 102"/>
          <p:cNvSpPr/>
          <p:nvPr/>
        </p:nvSpPr>
        <p:spPr bwMode="auto">
          <a:xfrm>
            <a:off x="4419600" y="2414588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05" name="Gerade Verbindung 104"/>
          <p:cNvCxnSpPr/>
          <p:nvPr/>
        </p:nvCxnSpPr>
        <p:spPr>
          <a:xfrm>
            <a:off x="3505200" y="245745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4500563" y="245745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>
            <a:off x="5514975" y="2462213"/>
            <a:ext cx="361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5967413" y="2462213"/>
            <a:ext cx="361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6429375" y="2462213"/>
            <a:ext cx="361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6477000" y="32004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6477000" y="436245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0800"/>
            <a:ext cx="7239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pieren 84"/>
          <p:cNvGrpSpPr/>
          <p:nvPr/>
        </p:nvGrpSpPr>
        <p:grpSpPr>
          <a:xfrm>
            <a:off x="4114800" y="3657600"/>
            <a:ext cx="685800" cy="1066800"/>
            <a:chOff x="4191000" y="3048000"/>
            <a:chExt cx="685800" cy="10668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pic>
        <p:nvPicPr>
          <p:cNvPr id="51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963" y="5295900"/>
            <a:ext cx="3032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4762500"/>
            <a:ext cx="317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Rechteck 129"/>
          <p:cNvSpPr/>
          <p:nvPr/>
        </p:nvSpPr>
        <p:spPr>
          <a:xfrm>
            <a:off x="6772275" y="4276725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1" name="Rechteck 130"/>
          <p:cNvSpPr/>
          <p:nvPr/>
        </p:nvSpPr>
        <p:spPr>
          <a:xfrm>
            <a:off x="6769100" y="3514725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3" name="Gerade Verbindung 132"/>
          <p:cNvCxnSpPr/>
          <p:nvPr/>
        </p:nvCxnSpPr>
        <p:spPr>
          <a:xfrm>
            <a:off x="6521450" y="4322763"/>
            <a:ext cx="25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 flipV="1">
            <a:off x="6810375" y="3587750"/>
            <a:ext cx="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>
            <a:off x="5491163" y="3551238"/>
            <a:ext cx="9429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hteck 146"/>
          <p:cNvSpPr/>
          <p:nvPr/>
        </p:nvSpPr>
        <p:spPr>
          <a:xfrm>
            <a:off x="5476875" y="350520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Gerade Verbindung 130"/>
          <p:cNvCxnSpPr/>
          <p:nvPr/>
        </p:nvCxnSpPr>
        <p:spPr>
          <a:xfrm>
            <a:off x="5476875" y="3678238"/>
            <a:ext cx="0" cy="238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>
            <a:off x="5484813" y="3952875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6245225" y="3667125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>
            <a:off x="5481638" y="318135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V="1">
            <a:off x="3467100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do potential DTF layouts looks like?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15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19CF28-6020-4D99-BCDA-0816875027D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6154" name="Gruppieren 33"/>
          <p:cNvGrpSpPr>
            <a:grpSpLocks/>
          </p:cNvGrpSpPr>
          <p:nvPr/>
        </p:nvGrpSpPr>
        <p:grpSpPr bwMode="auto">
          <a:xfrm>
            <a:off x="1905000" y="1352550"/>
            <a:ext cx="3124200" cy="1143000"/>
            <a:chOff x="2057400" y="685800"/>
            <a:chExt cx="3124200" cy="1143000"/>
          </a:xfrm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234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  <p:sp>
          <p:nvSpPr>
            <p:cNvPr id="6235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</p:grpSp>
      <p:grpSp>
        <p:nvGrpSpPr>
          <p:cNvPr id="6155" name="Gruppieren 34"/>
          <p:cNvGrpSpPr>
            <a:grpSpLocks/>
          </p:cNvGrpSpPr>
          <p:nvPr/>
        </p:nvGrpSpPr>
        <p:grpSpPr bwMode="auto">
          <a:xfrm>
            <a:off x="5238750" y="1576388"/>
            <a:ext cx="1828800" cy="914400"/>
            <a:chOff x="5334000" y="1066800"/>
            <a:chExt cx="1828800" cy="914400"/>
          </a:xfrm>
        </p:grpSpPr>
        <p:grpSp>
          <p:nvGrpSpPr>
            <p:cNvPr id="6216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6217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6218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6219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220" name="Textfeld 32"/>
            <p:cNvSpPr txBox="1">
              <a:spLocks noChangeArrowheads="1"/>
            </p:cNvSpPr>
            <p:nvPr/>
          </p:nvSpPr>
          <p:spPr bwMode="auto">
            <a:xfrm>
              <a:off x="5635626" y="13716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SDRB</a:t>
              </a:r>
            </a:p>
          </p:txBody>
        </p:sp>
      </p:grpSp>
      <p:grpSp>
        <p:nvGrpSpPr>
          <p:cNvPr id="6156" name="Gruppieren 89"/>
          <p:cNvGrpSpPr>
            <a:grpSpLocks/>
          </p:cNvGrpSpPr>
          <p:nvPr/>
        </p:nvGrpSpPr>
        <p:grpSpPr bwMode="auto">
          <a:xfrm flipH="1">
            <a:off x="5443538" y="2971800"/>
            <a:ext cx="1066800" cy="381000"/>
            <a:chOff x="5443541" y="2743200"/>
            <a:chExt cx="1066800" cy="381000"/>
          </a:xfrm>
        </p:grpSpPr>
        <p:grpSp>
          <p:nvGrpSpPr>
            <p:cNvPr id="6196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6200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7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7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6201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5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0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0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7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ABR</a:t>
              </a:r>
            </a:p>
          </p:txBody>
        </p:sp>
      </p:grpSp>
      <p:grpSp>
        <p:nvGrpSpPr>
          <p:cNvPr id="6157" name="Gruppieren 65"/>
          <p:cNvGrpSpPr>
            <a:grpSpLocks/>
          </p:cNvGrpSpPr>
          <p:nvPr/>
        </p:nvGrpSpPr>
        <p:grpSpPr bwMode="auto">
          <a:xfrm rot="16200000" flipH="1">
            <a:off x="5636419" y="3240882"/>
            <a:ext cx="452437" cy="838200"/>
            <a:chOff x="6329362" y="2571752"/>
            <a:chExt cx="452438" cy="838192"/>
          </a:xfrm>
        </p:grpSpPr>
        <p:grpSp>
          <p:nvGrpSpPr>
            <p:cNvPr id="6190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27799" y="2571752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27799" y="3333745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ln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1" name="Textfeld 63"/>
            <p:cNvSpPr txBox="1">
              <a:spLocks noChangeArrowheads="1"/>
            </p:cNvSpPr>
            <p:nvPr/>
          </p:nvSpPr>
          <p:spPr bwMode="auto">
            <a:xfrm rot="-5400000">
              <a:off x="6309958" y="2962633"/>
              <a:ext cx="4674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</a:t>
              </a:r>
            </a:p>
          </p:txBody>
        </p:sp>
      </p:grpSp>
      <p:grpSp>
        <p:nvGrpSpPr>
          <p:cNvPr id="6158" name="Gruppieren 78"/>
          <p:cNvGrpSpPr>
            <a:grpSpLocks/>
          </p:cNvGrpSpPr>
          <p:nvPr/>
        </p:nvGrpSpPr>
        <p:grpSpPr bwMode="auto">
          <a:xfrm rot="2751102">
            <a:off x="5584825" y="4113213"/>
            <a:ext cx="838200" cy="762000"/>
            <a:chOff x="5257800" y="3505200"/>
            <a:chExt cx="838200" cy="762000"/>
          </a:xfrm>
        </p:grpSpPr>
        <p:grpSp>
          <p:nvGrpSpPr>
            <p:cNvPr id="6183" name="Gruppieren 76"/>
            <p:cNvGrpSpPr>
              <a:grpSpLocks/>
            </p:cNvGrpSpPr>
            <p:nvPr/>
          </p:nvGrpSpPr>
          <p:grpSpPr bwMode="auto">
            <a:xfrm>
              <a:off x="5257800" y="3505200"/>
              <a:ext cx="838200" cy="762000"/>
              <a:chOff x="5257800" y="3505200"/>
              <a:chExt cx="838200" cy="762000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5253844" y="3579284"/>
                <a:ext cx="838200" cy="6858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47677" y="3960446"/>
                <a:ext cx="838200" cy="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59050" y="3962328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89194" y="3962275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634834" y="3505749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6184" name="Textfeld 77"/>
            <p:cNvSpPr txBox="1">
              <a:spLocks noChangeArrowheads="1"/>
            </p:cNvSpPr>
            <p:nvPr/>
          </p:nvSpPr>
          <p:spPr bwMode="auto">
            <a:xfrm>
              <a:off x="5257800" y="3657600"/>
              <a:ext cx="8382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RB/BT</a:t>
              </a:r>
            </a:p>
          </p:txBody>
        </p:sp>
      </p:grpSp>
      <p:grpSp>
        <p:nvGrpSpPr>
          <p:cNvPr id="6159" name="Gruppieren 83"/>
          <p:cNvGrpSpPr>
            <a:grpSpLocks/>
          </p:cNvGrpSpPr>
          <p:nvPr/>
        </p:nvGrpSpPr>
        <p:grpSpPr bwMode="auto">
          <a:xfrm>
            <a:off x="4114800" y="5410200"/>
            <a:ext cx="685800" cy="533400"/>
            <a:chOff x="4953000" y="3429000"/>
            <a:chExt cx="685800" cy="533400"/>
          </a:xfrm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182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Storage</a:t>
              </a:r>
            </a:p>
          </p:txBody>
        </p:sp>
      </p:grpSp>
      <p:pic>
        <p:nvPicPr>
          <p:cNvPr id="61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1102">
            <a:off x="5646737" y="4922838"/>
            <a:ext cx="315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Freihandform 88"/>
          <p:cNvSpPr/>
          <p:nvPr/>
        </p:nvSpPr>
        <p:spPr>
          <a:xfrm>
            <a:off x="762000" y="609600"/>
            <a:ext cx="7443788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1" name="Rechteck 90"/>
          <p:cNvSpPr/>
          <p:nvPr/>
        </p:nvSpPr>
        <p:spPr bwMode="auto">
          <a:xfrm>
            <a:off x="3429000" y="1066800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97" name="Gerade Verbindung 96"/>
          <p:cNvCxnSpPr/>
          <p:nvPr/>
        </p:nvCxnSpPr>
        <p:spPr>
          <a:xfrm>
            <a:off x="3471863" y="113823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3467100" y="838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hteck 102"/>
          <p:cNvSpPr/>
          <p:nvPr/>
        </p:nvSpPr>
        <p:spPr bwMode="auto">
          <a:xfrm>
            <a:off x="4419600" y="2414588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05" name="Gerade Verbindung 104"/>
          <p:cNvCxnSpPr/>
          <p:nvPr/>
        </p:nvCxnSpPr>
        <p:spPr>
          <a:xfrm>
            <a:off x="3505200" y="245745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4500563" y="245745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>
            <a:off x="5514975" y="2462213"/>
            <a:ext cx="361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5967413" y="2462213"/>
            <a:ext cx="361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6429375" y="2462213"/>
            <a:ext cx="361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0800"/>
            <a:ext cx="7239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pieren 84"/>
          <p:cNvGrpSpPr/>
          <p:nvPr/>
        </p:nvGrpSpPr>
        <p:grpSpPr>
          <a:xfrm>
            <a:off x="4114800" y="3657600"/>
            <a:ext cx="685800" cy="1066800"/>
            <a:chOff x="4191000" y="3048000"/>
            <a:chExt cx="685800" cy="10668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pic>
        <p:nvPicPr>
          <p:cNvPr id="617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51102">
            <a:off x="4879975" y="4668838"/>
            <a:ext cx="7239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4762500"/>
            <a:ext cx="317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Rechteck 146"/>
          <p:cNvSpPr/>
          <p:nvPr/>
        </p:nvSpPr>
        <p:spPr>
          <a:xfrm>
            <a:off x="6400800" y="2886075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10" name="Gerade Verbindung 109"/>
          <p:cNvCxnSpPr>
            <a:stCxn id="147" idx="1"/>
            <a:endCxn id="9" idx="2"/>
          </p:cNvCxnSpPr>
          <p:nvPr/>
        </p:nvCxnSpPr>
        <p:spPr>
          <a:xfrm flipH="1" flipV="1">
            <a:off x="3467100" y="2495550"/>
            <a:ext cx="2933700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hteck 111"/>
          <p:cNvSpPr/>
          <p:nvPr/>
        </p:nvSpPr>
        <p:spPr bwMode="auto">
          <a:xfrm>
            <a:off x="4843463" y="2667000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5" name="Rechteck 114"/>
          <p:cNvSpPr/>
          <p:nvPr/>
        </p:nvSpPr>
        <p:spPr>
          <a:xfrm>
            <a:off x="5440363" y="3914775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17" name="Rechteck 116"/>
          <p:cNvSpPr/>
          <p:nvPr/>
        </p:nvSpPr>
        <p:spPr>
          <a:xfrm>
            <a:off x="6208713" y="3914775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cxnSp>
        <p:nvCxnSpPr>
          <p:cNvPr id="134" name="Gerade Verbindung 133"/>
          <p:cNvCxnSpPr>
            <a:stCxn id="37" idx="1"/>
            <a:endCxn id="112" idx="2"/>
          </p:cNvCxnSpPr>
          <p:nvPr/>
        </p:nvCxnSpPr>
        <p:spPr>
          <a:xfrm flipH="1" flipV="1">
            <a:off x="4881563" y="2743200"/>
            <a:ext cx="561975" cy="419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erade Verbindung 100"/>
          <p:cNvCxnSpPr/>
          <p:nvPr/>
        </p:nvCxnSpPr>
        <p:spPr>
          <a:xfrm>
            <a:off x="3460750" y="245745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>
            <a:stCxn id="37" idx="1"/>
            <a:endCxn id="9" idx="2"/>
          </p:cNvCxnSpPr>
          <p:nvPr/>
        </p:nvCxnSpPr>
        <p:spPr>
          <a:xfrm flipH="1" flipV="1">
            <a:off x="3467100" y="2495550"/>
            <a:ext cx="347663" cy="200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>
            <a:off x="3848100" y="3211513"/>
            <a:ext cx="0" cy="238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>
            <a:off x="3856038" y="3486150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4616450" y="3200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>
            <a:off x="3852863" y="2714625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V="1">
            <a:off x="3467100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do potential DTF layouts looks like?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71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9BAF2D-DF69-4A33-8058-0FA47B7A9E0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7180" name="Gruppieren 33"/>
          <p:cNvGrpSpPr>
            <a:grpSpLocks/>
          </p:cNvGrpSpPr>
          <p:nvPr/>
        </p:nvGrpSpPr>
        <p:grpSpPr bwMode="auto">
          <a:xfrm>
            <a:off x="1905000" y="1352550"/>
            <a:ext cx="3124200" cy="1143000"/>
            <a:chOff x="2057400" y="685800"/>
            <a:chExt cx="3124200" cy="1143000"/>
          </a:xfrm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255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  <p:sp>
          <p:nvSpPr>
            <p:cNvPr id="7256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</p:grpSp>
      <p:grpSp>
        <p:nvGrpSpPr>
          <p:cNvPr id="7181" name="Gruppieren 34"/>
          <p:cNvGrpSpPr>
            <a:grpSpLocks/>
          </p:cNvGrpSpPr>
          <p:nvPr/>
        </p:nvGrpSpPr>
        <p:grpSpPr bwMode="auto">
          <a:xfrm rot="-5400000">
            <a:off x="1752600" y="3048000"/>
            <a:ext cx="1828800" cy="914400"/>
            <a:chOff x="5334000" y="1066800"/>
            <a:chExt cx="1828800" cy="914400"/>
          </a:xfrm>
        </p:grpSpPr>
        <p:grpSp>
          <p:nvGrpSpPr>
            <p:cNvPr id="7237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7238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7239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7240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7241" name="Textfeld 32"/>
            <p:cNvSpPr txBox="1">
              <a:spLocks noChangeArrowheads="1"/>
            </p:cNvSpPr>
            <p:nvPr/>
          </p:nvSpPr>
          <p:spPr bwMode="auto">
            <a:xfrm rot="5400000">
              <a:off x="5635626" y="1371601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SDRB</a:t>
              </a:r>
            </a:p>
          </p:txBody>
        </p:sp>
      </p:grpSp>
      <p:grpSp>
        <p:nvGrpSpPr>
          <p:cNvPr id="7182" name="Gruppieren 89"/>
          <p:cNvGrpSpPr>
            <a:grpSpLocks/>
          </p:cNvGrpSpPr>
          <p:nvPr/>
        </p:nvGrpSpPr>
        <p:grpSpPr bwMode="auto">
          <a:xfrm flipH="1">
            <a:off x="3814763" y="2505075"/>
            <a:ext cx="1066800" cy="381000"/>
            <a:chOff x="5443541" y="2743200"/>
            <a:chExt cx="1066800" cy="381000"/>
          </a:xfrm>
        </p:grpSpPr>
        <p:grpSp>
          <p:nvGrpSpPr>
            <p:cNvPr id="7217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7221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7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7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7222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5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0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0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18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ABR</a:t>
              </a:r>
            </a:p>
          </p:txBody>
        </p:sp>
      </p:grpSp>
      <p:grpSp>
        <p:nvGrpSpPr>
          <p:cNvPr id="7183" name="Gruppieren 65"/>
          <p:cNvGrpSpPr>
            <a:grpSpLocks/>
          </p:cNvGrpSpPr>
          <p:nvPr/>
        </p:nvGrpSpPr>
        <p:grpSpPr bwMode="auto">
          <a:xfrm rot="16200000" flipH="1">
            <a:off x="4007644" y="2774157"/>
            <a:ext cx="452437" cy="838200"/>
            <a:chOff x="6329362" y="2571752"/>
            <a:chExt cx="452438" cy="838192"/>
          </a:xfrm>
        </p:grpSpPr>
        <p:grpSp>
          <p:nvGrpSpPr>
            <p:cNvPr id="7211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27799" y="2571752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27799" y="3333745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ln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12" name="Textfeld 63"/>
            <p:cNvSpPr txBox="1">
              <a:spLocks noChangeArrowheads="1"/>
            </p:cNvSpPr>
            <p:nvPr/>
          </p:nvSpPr>
          <p:spPr bwMode="auto">
            <a:xfrm rot="-5400000">
              <a:off x="6309958" y="2962633"/>
              <a:ext cx="4674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</a:t>
              </a:r>
            </a:p>
          </p:txBody>
        </p:sp>
      </p:grpSp>
      <p:grpSp>
        <p:nvGrpSpPr>
          <p:cNvPr id="7184" name="Gruppieren 78"/>
          <p:cNvGrpSpPr>
            <a:grpSpLocks/>
          </p:cNvGrpSpPr>
          <p:nvPr/>
        </p:nvGrpSpPr>
        <p:grpSpPr bwMode="auto">
          <a:xfrm rot="2751102">
            <a:off x="3956050" y="3646488"/>
            <a:ext cx="838200" cy="762000"/>
            <a:chOff x="5257800" y="3505200"/>
            <a:chExt cx="838200" cy="762000"/>
          </a:xfrm>
        </p:grpSpPr>
        <p:grpSp>
          <p:nvGrpSpPr>
            <p:cNvPr id="7204" name="Gruppieren 76"/>
            <p:cNvGrpSpPr>
              <a:grpSpLocks/>
            </p:cNvGrpSpPr>
            <p:nvPr/>
          </p:nvGrpSpPr>
          <p:grpSpPr bwMode="auto">
            <a:xfrm>
              <a:off x="5257800" y="3505200"/>
              <a:ext cx="838200" cy="762000"/>
              <a:chOff x="5257800" y="3505200"/>
              <a:chExt cx="838200" cy="762000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5253844" y="3579284"/>
                <a:ext cx="838200" cy="6858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47677" y="3960446"/>
                <a:ext cx="838200" cy="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59050" y="3962328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89194" y="3962275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634834" y="3505749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7205" name="Textfeld 77"/>
            <p:cNvSpPr txBox="1">
              <a:spLocks noChangeArrowheads="1"/>
            </p:cNvSpPr>
            <p:nvPr/>
          </p:nvSpPr>
          <p:spPr bwMode="auto">
            <a:xfrm>
              <a:off x="5257800" y="3657600"/>
              <a:ext cx="8382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RB/BT</a:t>
              </a:r>
            </a:p>
          </p:txBody>
        </p:sp>
      </p:grpSp>
      <p:grpSp>
        <p:nvGrpSpPr>
          <p:cNvPr id="7185" name="Gruppieren 83"/>
          <p:cNvGrpSpPr>
            <a:grpSpLocks/>
          </p:cNvGrpSpPr>
          <p:nvPr/>
        </p:nvGrpSpPr>
        <p:grpSpPr bwMode="auto">
          <a:xfrm>
            <a:off x="4419600" y="4953000"/>
            <a:ext cx="685800" cy="533400"/>
            <a:chOff x="4953000" y="3429000"/>
            <a:chExt cx="685800" cy="533400"/>
          </a:xfrm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203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Storage</a:t>
              </a:r>
            </a:p>
          </p:txBody>
        </p:sp>
      </p:grpSp>
      <p:pic>
        <p:nvPicPr>
          <p:cNvPr id="71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1102">
            <a:off x="4002088" y="4460875"/>
            <a:ext cx="3159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Freihandform 88"/>
          <p:cNvSpPr/>
          <p:nvPr/>
        </p:nvSpPr>
        <p:spPr>
          <a:xfrm>
            <a:off x="762000" y="609600"/>
            <a:ext cx="7443788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1" name="Rechteck 90"/>
          <p:cNvSpPr/>
          <p:nvPr/>
        </p:nvSpPr>
        <p:spPr bwMode="auto">
          <a:xfrm>
            <a:off x="3429000" y="1066800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97" name="Gerade Verbindung 96"/>
          <p:cNvCxnSpPr/>
          <p:nvPr/>
        </p:nvCxnSpPr>
        <p:spPr>
          <a:xfrm>
            <a:off x="3471863" y="113823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3467100" y="838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9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67000"/>
            <a:ext cx="3032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pieren 84"/>
          <p:cNvGrpSpPr/>
          <p:nvPr/>
        </p:nvGrpSpPr>
        <p:grpSpPr>
          <a:xfrm>
            <a:off x="2209800" y="4648200"/>
            <a:ext cx="685800" cy="1066800"/>
            <a:chOff x="4191000" y="3048000"/>
            <a:chExt cx="685800" cy="10668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pic>
        <p:nvPicPr>
          <p:cNvPr id="719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51102">
            <a:off x="3260725" y="4222750"/>
            <a:ext cx="7239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10200"/>
            <a:ext cx="315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Rechteck 146"/>
          <p:cNvSpPr/>
          <p:nvPr/>
        </p:nvSpPr>
        <p:spPr>
          <a:xfrm>
            <a:off x="4772025" y="241935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5" name="Rechteck 114"/>
          <p:cNvSpPr/>
          <p:nvPr/>
        </p:nvSpPr>
        <p:spPr>
          <a:xfrm>
            <a:off x="3813175" y="344805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17" name="Rechteck 116"/>
          <p:cNvSpPr/>
          <p:nvPr/>
        </p:nvSpPr>
        <p:spPr>
          <a:xfrm>
            <a:off x="4579938" y="344805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cxnSp>
        <p:nvCxnSpPr>
          <p:cNvPr id="116" name="Gerade Verbindung 115"/>
          <p:cNvCxnSpPr>
            <a:stCxn id="16" idx="3"/>
            <a:endCxn id="23" idx="1"/>
          </p:cNvCxnSpPr>
          <p:nvPr/>
        </p:nvCxnSpPr>
        <p:spPr>
          <a:xfrm flipV="1">
            <a:off x="3086100" y="37782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>
            <a:stCxn id="23" idx="3"/>
            <a:endCxn id="26" idx="1"/>
          </p:cNvCxnSpPr>
          <p:nvPr/>
        </p:nvCxnSpPr>
        <p:spPr>
          <a:xfrm flipV="1">
            <a:off x="3086100" y="33210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>
            <a:stCxn id="26" idx="3"/>
            <a:endCxn id="29" idx="1"/>
          </p:cNvCxnSpPr>
          <p:nvPr/>
        </p:nvCxnSpPr>
        <p:spPr>
          <a:xfrm flipV="1">
            <a:off x="3086100" y="28638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>
            <a:stCxn id="29" idx="3"/>
            <a:endCxn id="9" idx="1"/>
          </p:cNvCxnSpPr>
          <p:nvPr/>
        </p:nvCxnSpPr>
        <p:spPr>
          <a:xfrm flipV="1">
            <a:off x="3086100" y="2457450"/>
            <a:ext cx="342900" cy="33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Gerade Verbindung 105"/>
          <p:cNvCxnSpPr/>
          <p:nvPr/>
        </p:nvCxnSpPr>
        <p:spPr>
          <a:xfrm flipH="1">
            <a:off x="4108450" y="3727450"/>
            <a:ext cx="0" cy="301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flipH="1">
            <a:off x="3321050" y="4071938"/>
            <a:ext cx="8080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116"/>
          <p:cNvCxnSpPr/>
          <p:nvPr/>
        </p:nvCxnSpPr>
        <p:spPr>
          <a:xfrm>
            <a:off x="4105275" y="2832100"/>
            <a:ext cx="0" cy="850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>
            <a:stCxn id="9" idx="1"/>
          </p:cNvCxnSpPr>
          <p:nvPr/>
        </p:nvCxnSpPr>
        <p:spPr>
          <a:xfrm flipH="1">
            <a:off x="3152775" y="2457450"/>
            <a:ext cx="276225" cy="165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flipV="1">
            <a:off x="3467100" y="1428750"/>
            <a:ext cx="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3343275" y="37338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u="sng" smtClean="0">
                <a:solidFill>
                  <a:schemeClr val="tx2"/>
                </a:solidFill>
                <a:cs typeface="Calibri" panose="020F0502020204030204" pitchFamily="34" charset="0"/>
              </a:rPr>
              <a:t>How</a:t>
            </a:r>
            <a:r>
              <a:rPr lang="en-GB" altLang="en-US" sz="3600" b="1" smtClean="0">
                <a:solidFill>
                  <a:schemeClr val="tx2"/>
                </a:solidFill>
                <a:cs typeface="Calibri" panose="020F0502020204030204" pitchFamily="34" charset="0"/>
              </a:rPr>
              <a:t> do potential DTF layouts looks like?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2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D6023F-3F94-4348-8642-6049080956F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8203" name="Gruppieren 33"/>
          <p:cNvGrpSpPr>
            <a:grpSpLocks/>
          </p:cNvGrpSpPr>
          <p:nvPr/>
        </p:nvGrpSpPr>
        <p:grpSpPr bwMode="auto">
          <a:xfrm>
            <a:off x="1905000" y="1352550"/>
            <a:ext cx="3124200" cy="1143000"/>
            <a:chOff x="2057400" y="685800"/>
            <a:chExt cx="3124200" cy="1143000"/>
          </a:xfrm>
        </p:grpSpPr>
        <p:sp>
          <p:nvSpPr>
            <p:cNvPr id="6" name="Rechteck 5"/>
            <p:cNvSpPr/>
            <p:nvPr/>
          </p:nvSpPr>
          <p:spPr>
            <a:xfrm>
              <a:off x="20574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3733800" y="685800"/>
              <a:ext cx="1447800" cy="99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3581400" y="6858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581400" y="1752600"/>
              <a:ext cx="76200" cy="76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581400" y="762000"/>
              <a:ext cx="76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80" name="Textfeld 30"/>
            <p:cNvSpPr txBox="1">
              <a:spLocks noChangeArrowheads="1"/>
            </p:cNvSpPr>
            <p:nvPr/>
          </p:nvSpPr>
          <p:spPr bwMode="auto">
            <a:xfrm>
              <a:off x="2413000" y="104775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  <p:sp>
          <p:nvSpPr>
            <p:cNvPr id="8281" name="Textfeld 31"/>
            <p:cNvSpPr txBox="1">
              <a:spLocks noChangeArrowheads="1"/>
            </p:cNvSpPr>
            <p:nvPr/>
          </p:nvSpPr>
          <p:spPr bwMode="auto">
            <a:xfrm>
              <a:off x="4083050" y="10541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VFCW</a:t>
              </a:r>
            </a:p>
          </p:txBody>
        </p:sp>
      </p:grpSp>
      <p:grpSp>
        <p:nvGrpSpPr>
          <p:cNvPr id="8204" name="Gruppieren 34"/>
          <p:cNvGrpSpPr>
            <a:grpSpLocks/>
          </p:cNvGrpSpPr>
          <p:nvPr/>
        </p:nvGrpSpPr>
        <p:grpSpPr bwMode="auto">
          <a:xfrm rot="5400000">
            <a:off x="4191000" y="3048000"/>
            <a:ext cx="1828800" cy="914400"/>
            <a:chOff x="5334000" y="1066800"/>
            <a:chExt cx="1828800" cy="914400"/>
          </a:xfrm>
        </p:grpSpPr>
        <p:grpSp>
          <p:nvGrpSpPr>
            <p:cNvPr id="8262" name="Gruppieren 19"/>
            <p:cNvGrpSpPr>
              <a:grpSpLocks/>
            </p:cNvGrpSpPr>
            <p:nvPr/>
          </p:nvGrpSpPr>
          <p:grpSpPr bwMode="auto">
            <a:xfrm>
              <a:off x="5334000" y="1066800"/>
              <a:ext cx="457200" cy="914400"/>
              <a:chOff x="5334000" y="1066800"/>
              <a:chExt cx="457200" cy="914400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8263" name="Gruppieren 20"/>
            <p:cNvGrpSpPr>
              <a:grpSpLocks/>
            </p:cNvGrpSpPr>
            <p:nvPr/>
          </p:nvGrpSpPr>
          <p:grpSpPr bwMode="auto">
            <a:xfrm>
              <a:off x="5791200" y="1066800"/>
              <a:ext cx="457200" cy="914400"/>
              <a:chOff x="5334000" y="1066800"/>
              <a:chExt cx="457200" cy="914400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8264" name="Gruppieren 23"/>
            <p:cNvGrpSpPr>
              <a:grpSpLocks/>
            </p:cNvGrpSpPr>
            <p:nvPr/>
          </p:nvGrpSpPr>
          <p:grpSpPr bwMode="auto">
            <a:xfrm>
              <a:off x="6248400" y="1066800"/>
              <a:ext cx="457200" cy="914400"/>
              <a:chOff x="5334000" y="1066800"/>
              <a:chExt cx="457200" cy="914400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6" name="Rechteck 25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grpSp>
          <p:nvGrpSpPr>
            <p:cNvPr id="8265" name="Gruppieren 26"/>
            <p:cNvGrpSpPr>
              <a:grpSpLocks/>
            </p:cNvGrpSpPr>
            <p:nvPr/>
          </p:nvGrpSpPr>
          <p:grpSpPr bwMode="auto">
            <a:xfrm>
              <a:off x="6705600" y="1066800"/>
              <a:ext cx="457200" cy="914400"/>
              <a:chOff x="5334000" y="1066800"/>
              <a:chExt cx="457200" cy="914400"/>
            </a:xfrm>
          </p:grpSpPr>
          <p:sp>
            <p:nvSpPr>
              <p:cNvPr id="28" name="Rechteck 27"/>
              <p:cNvSpPr/>
              <p:nvPr/>
            </p:nvSpPr>
            <p:spPr>
              <a:xfrm>
                <a:off x="5334000" y="1066800"/>
                <a:ext cx="457200" cy="838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9" name="Rechteck 28"/>
              <p:cNvSpPr/>
              <p:nvPr/>
            </p:nvSpPr>
            <p:spPr bwMode="auto">
              <a:xfrm>
                <a:off x="5518150" y="1905000"/>
                <a:ext cx="76200" cy="762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8266" name="Textfeld 32"/>
            <p:cNvSpPr txBox="1">
              <a:spLocks noChangeArrowheads="1"/>
            </p:cNvSpPr>
            <p:nvPr/>
          </p:nvSpPr>
          <p:spPr bwMode="auto">
            <a:xfrm rot="-5400000">
              <a:off x="5635627" y="1371600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SDRB</a:t>
              </a:r>
            </a:p>
          </p:txBody>
        </p:sp>
      </p:grpSp>
      <p:grpSp>
        <p:nvGrpSpPr>
          <p:cNvPr id="8205" name="Gruppieren 89"/>
          <p:cNvGrpSpPr>
            <a:grpSpLocks/>
          </p:cNvGrpSpPr>
          <p:nvPr/>
        </p:nvGrpSpPr>
        <p:grpSpPr bwMode="auto">
          <a:xfrm>
            <a:off x="3073400" y="2622550"/>
            <a:ext cx="1066800" cy="381000"/>
            <a:chOff x="5443541" y="2743200"/>
            <a:chExt cx="1066800" cy="381000"/>
          </a:xfrm>
        </p:grpSpPr>
        <p:grpSp>
          <p:nvGrpSpPr>
            <p:cNvPr id="8242" name="Gruppieren 54"/>
            <p:cNvGrpSpPr>
              <a:grpSpLocks/>
            </p:cNvGrpSpPr>
            <p:nvPr/>
          </p:nvGrpSpPr>
          <p:grpSpPr bwMode="auto">
            <a:xfrm flipH="1" flipV="1">
              <a:off x="5443541" y="2743200"/>
              <a:ext cx="1066800" cy="381000"/>
              <a:chOff x="5791200" y="2057400"/>
              <a:chExt cx="1066800" cy="381000"/>
            </a:xfrm>
          </p:grpSpPr>
          <p:sp>
            <p:nvSpPr>
              <p:cNvPr id="36" name="Rechteck 35"/>
              <p:cNvSpPr/>
              <p:nvPr/>
            </p:nvSpPr>
            <p:spPr>
              <a:xfrm>
                <a:off x="5867400" y="2057400"/>
                <a:ext cx="685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37" name="Rechteck 36"/>
              <p:cNvSpPr/>
              <p:nvPr/>
            </p:nvSpPr>
            <p:spPr>
              <a:xfrm>
                <a:off x="5791200" y="2209800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grpSp>
            <p:nvGrpSpPr>
              <p:cNvPr id="8246" name="Gruppieren 43"/>
              <p:cNvGrpSpPr>
                <a:grpSpLocks/>
              </p:cNvGrpSpPr>
              <p:nvPr/>
            </p:nvGrpSpPr>
            <p:grpSpPr bwMode="auto">
              <a:xfrm>
                <a:off x="5903123" y="2097877"/>
                <a:ext cx="616735" cy="76208"/>
                <a:chOff x="5903123" y="2102639"/>
                <a:chExt cx="616735" cy="76208"/>
              </a:xfrm>
            </p:grpSpPr>
            <p:sp>
              <p:nvSpPr>
                <p:cNvPr id="38" name="Rechteck 37"/>
                <p:cNvSpPr/>
                <p:nvPr/>
              </p:nvSpPr>
              <p:spPr>
                <a:xfrm>
                  <a:off x="590391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39" name="Rechteck 38"/>
                <p:cNvSpPr/>
                <p:nvPr/>
              </p:nvSpPr>
              <p:spPr>
                <a:xfrm>
                  <a:off x="6015037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0" name="Rechteck 39"/>
                <p:cNvSpPr/>
                <p:nvPr/>
              </p:nvSpPr>
              <p:spPr>
                <a:xfrm>
                  <a:off x="6122987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1" name="Rechteck 40"/>
                <p:cNvSpPr/>
                <p:nvPr/>
              </p:nvSpPr>
              <p:spPr>
                <a:xfrm>
                  <a:off x="622776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6337300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3" name="Rechteck 42"/>
                <p:cNvSpPr/>
                <p:nvPr/>
              </p:nvSpPr>
              <p:spPr>
                <a:xfrm>
                  <a:off x="6443662" y="2081212"/>
                  <a:ext cx="76200" cy="119062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grpSp>
            <p:nvGrpSpPr>
              <p:cNvPr id="8247" name="Gruppieren 44"/>
              <p:cNvGrpSpPr>
                <a:grpSpLocks/>
              </p:cNvGrpSpPr>
              <p:nvPr/>
            </p:nvGrpSpPr>
            <p:grpSpPr bwMode="auto">
              <a:xfrm>
                <a:off x="5903115" y="2321715"/>
                <a:ext cx="616735" cy="76208"/>
                <a:chOff x="5903123" y="2102639"/>
                <a:chExt cx="616735" cy="76208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590233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7" name="Rechteck 46"/>
                <p:cNvSpPr/>
                <p:nvPr/>
              </p:nvSpPr>
              <p:spPr>
                <a:xfrm>
                  <a:off x="6015045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6121408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49" name="Rechteck 48"/>
                <p:cNvSpPr/>
                <p:nvPr/>
              </p:nvSpPr>
              <p:spPr>
                <a:xfrm>
                  <a:off x="6226183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0" name="Rechteck 49"/>
                <p:cNvSpPr/>
                <p:nvPr/>
              </p:nvSpPr>
              <p:spPr>
                <a:xfrm>
                  <a:off x="6335720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  <p:sp>
              <p:nvSpPr>
                <p:cNvPr id="51" name="Rechteck 50"/>
                <p:cNvSpPr/>
                <p:nvPr/>
              </p:nvSpPr>
              <p:spPr>
                <a:xfrm>
                  <a:off x="6443670" y="2081211"/>
                  <a:ext cx="76200" cy="11906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12700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e-DE"/>
                </a:p>
              </p:txBody>
            </p:sp>
          </p:grpSp>
          <p:sp>
            <p:nvSpPr>
              <p:cNvPr id="52" name="Rechteck 51"/>
              <p:cNvSpPr/>
              <p:nvPr/>
            </p:nvSpPr>
            <p:spPr>
              <a:xfrm>
                <a:off x="6553200" y="2057400"/>
                <a:ext cx="304800" cy="381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54" name="Gerade Verbindung 53"/>
              <p:cNvCxnSpPr>
                <a:stCxn id="52" idx="0"/>
                <a:endCxn id="52" idx="2"/>
              </p:cNvCxnSpPr>
              <p:nvPr/>
            </p:nvCxnSpPr>
            <p:spPr>
              <a:xfrm>
                <a:off x="6705600" y="2057400"/>
                <a:ext cx="0" cy="381000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43" name="Textfeld 62"/>
            <p:cNvSpPr txBox="1">
              <a:spLocks noChangeArrowheads="1"/>
            </p:cNvSpPr>
            <p:nvPr/>
          </p:nvSpPr>
          <p:spPr bwMode="auto">
            <a:xfrm>
              <a:off x="5729289" y="2814637"/>
              <a:ext cx="762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ABR</a:t>
              </a:r>
            </a:p>
          </p:txBody>
        </p:sp>
      </p:grpSp>
      <p:grpSp>
        <p:nvGrpSpPr>
          <p:cNvPr id="8206" name="Gruppieren 65"/>
          <p:cNvGrpSpPr>
            <a:grpSpLocks/>
          </p:cNvGrpSpPr>
          <p:nvPr/>
        </p:nvGrpSpPr>
        <p:grpSpPr bwMode="auto">
          <a:xfrm rot="5400000">
            <a:off x="3499644" y="3291682"/>
            <a:ext cx="452437" cy="838200"/>
            <a:chOff x="6329362" y="2571752"/>
            <a:chExt cx="452438" cy="838192"/>
          </a:xfrm>
        </p:grpSpPr>
        <p:grpSp>
          <p:nvGrpSpPr>
            <p:cNvPr id="8236" name="Gruppieren 61"/>
            <p:cNvGrpSpPr>
              <a:grpSpLocks/>
            </p:cNvGrpSpPr>
            <p:nvPr/>
          </p:nvGrpSpPr>
          <p:grpSpPr bwMode="auto">
            <a:xfrm>
              <a:off x="6329362" y="2571752"/>
              <a:ext cx="452438" cy="838192"/>
              <a:chOff x="6329362" y="2571752"/>
              <a:chExt cx="452438" cy="838192"/>
            </a:xfrm>
          </p:grpSpPr>
          <p:sp>
            <p:nvSpPr>
              <p:cNvPr id="56" name="Rechteck 55"/>
              <p:cNvSpPr/>
              <p:nvPr/>
            </p:nvSpPr>
            <p:spPr>
              <a:xfrm>
                <a:off x="6329362" y="2647951"/>
                <a:ext cx="452438" cy="68579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8" name="Rechteck 57"/>
              <p:cNvSpPr/>
              <p:nvPr/>
            </p:nvSpPr>
            <p:spPr>
              <a:xfrm>
                <a:off x="6505574" y="2571752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6505574" y="3333744"/>
                <a:ext cx="76200" cy="76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rgbClr val="1872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>
                <a:off x="6329362" y="2895599"/>
                <a:ext cx="452438" cy="0"/>
              </a:xfrm>
              <a:prstGeom prst="line">
                <a:avLst/>
              </a:prstGeom>
              <a:ln>
                <a:solidFill>
                  <a:srgbClr val="18722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37" name="Textfeld 63"/>
            <p:cNvSpPr txBox="1">
              <a:spLocks noChangeArrowheads="1"/>
            </p:cNvSpPr>
            <p:nvPr/>
          </p:nvSpPr>
          <p:spPr bwMode="auto">
            <a:xfrm rot="-5400000">
              <a:off x="6309958" y="2962633"/>
              <a:ext cx="4674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</a:t>
              </a:r>
            </a:p>
          </p:txBody>
        </p:sp>
      </p:grpSp>
      <p:grpSp>
        <p:nvGrpSpPr>
          <p:cNvPr id="8207" name="Gruppieren 78"/>
          <p:cNvGrpSpPr>
            <a:grpSpLocks/>
          </p:cNvGrpSpPr>
          <p:nvPr/>
        </p:nvGrpSpPr>
        <p:grpSpPr bwMode="auto">
          <a:xfrm>
            <a:off x="3238500" y="4033838"/>
            <a:ext cx="838200" cy="766762"/>
            <a:chOff x="5257800" y="3500438"/>
            <a:chExt cx="838200" cy="766762"/>
          </a:xfrm>
        </p:grpSpPr>
        <p:grpSp>
          <p:nvGrpSpPr>
            <p:cNvPr id="8229" name="Gruppieren 76"/>
            <p:cNvGrpSpPr>
              <a:grpSpLocks/>
            </p:cNvGrpSpPr>
            <p:nvPr/>
          </p:nvGrpSpPr>
          <p:grpSpPr bwMode="auto">
            <a:xfrm>
              <a:off x="5257800" y="3500438"/>
              <a:ext cx="838200" cy="766762"/>
              <a:chOff x="5257800" y="3500438"/>
              <a:chExt cx="838200" cy="766762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5257800" y="3581400"/>
                <a:ext cx="838200" cy="6858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cxnSp>
            <p:nvCxnSpPr>
              <p:cNvPr id="72" name="Gerade Verbindung 71"/>
              <p:cNvCxnSpPr/>
              <p:nvPr/>
            </p:nvCxnSpPr>
            <p:spPr>
              <a:xfrm flipH="1">
                <a:off x="5257800" y="3962400"/>
                <a:ext cx="838200" cy="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 flipV="1">
                <a:off x="5562600" y="3962400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74"/>
              <p:cNvCxnSpPr/>
              <p:nvPr/>
            </p:nvCxnSpPr>
            <p:spPr>
              <a:xfrm flipV="1">
                <a:off x="5791200" y="3962400"/>
                <a:ext cx="0" cy="30480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hteck 75"/>
              <p:cNvSpPr/>
              <p:nvPr/>
            </p:nvSpPr>
            <p:spPr>
              <a:xfrm>
                <a:off x="5326063" y="3500438"/>
                <a:ext cx="76200" cy="76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8230" name="Textfeld 77"/>
            <p:cNvSpPr txBox="1">
              <a:spLocks noChangeArrowheads="1"/>
            </p:cNvSpPr>
            <p:nvPr/>
          </p:nvSpPr>
          <p:spPr bwMode="auto">
            <a:xfrm>
              <a:off x="5257800" y="3657600"/>
              <a:ext cx="8382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RB/BT</a:t>
              </a:r>
            </a:p>
          </p:txBody>
        </p:sp>
      </p:grpSp>
      <p:grpSp>
        <p:nvGrpSpPr>
          <p:cNvPr id="8208" name="Gruppieren 83"/>
          <p:cNvGrpSpPr>
            <a:grpSpLocks/>
          </p:cNvGrpSpPr>
          <p:nvPr/>
        </p:nvGrpSpPr>
        <p:grpSpPr bwMode="auto">
          <a:xfrm>
            <a:off x="1828800" y="4267200"/>
            <a:ext cx="685800" cy="533400"/>
            <a:chOff x="4953000" y="3429000"/>
            <a:chExt cx="685800" cy="533400"/>
          </a:xfrm>
        </p:grpSpPr>
        <p:sp>
          <p:nvSpPr>
            <p:cNvPr id="81" name="Rechteck 80"/>
            <p:cNvSpPr/>
            <p:nvPr/>
          </p:nvSpPr>
          <p:spPr>
            <a:xfrm>
              <a:off x="5029200" y="3429000"/>
              <a:ext cx="533400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28" name="Textfeld 82"/>
            <p:cNvSpPr txBox="1">
              <a:spLocks noChangeArrowheads="1"/>
            </p:cNvSpPr>
            <p:nvPr/>
          </p:nvSpPr>
          <p:spPr bwMode="auto">
            <a:xfrm>
              <a:off x="4953000" y="3563779"/>
              <a:ext cx="6858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de-DE" altLang="en-US" sz="1000" b="1"/>
                <a:t>Storage</a:t>
              </a:r>
            </a:p>
          </p:txBody>
        </p:sp>
      </p:grpSp>
      <p:pic>
        <p:nvPicPr>
          <p:cNvPr id="820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315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Freihandform 88"/>
          <p:cNvSpPr/>
          <p:nvPr/>
        </p:nvSpPr>
        <p:spPr>
          <a:xfrm>
            <a:off x="762000" y="609600"/>
            <a:ext cx="7443788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1" name="Rechteck 90"/>
          <p:cNvSpPr/>
          <p:nvPr/>
        </p:nvSpPr>
        <p:spPr bwMode="auto">
          <a:xfrm>
            <a:off x="3429000" y="1066800"/>
            <a:ext cx="76200" cy="76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97" name="Gerade Verbindung 96"/>
          <p:cNvCxnSpPr/>
          <p:nvPr/>
        </p:nvCxnSpPr>
        <p:spPr>
          <a:xfrm>
            <a:off x="3471863" y="1138238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3467100" y="838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7239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uppieren 84"/>
          <p:cNvGrpSpPr/>
          <p:nvPr/>
        </p:nvGrpSpPr>
        <p:grpSpPr>
          <a:xfrm>
            <a:off x="1905000" y="2514600"/>
            <a:ext cx="685800" cy="1066800"/>
            <a:chOff x="4191000" y="3048000"/>
            <a:chExt cx="685800" cy="106680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0" name="Rechteck 79"/>
            <p:cNvSpPr/>
            <p:nvPr/>
          </p:nvSpPr>
          <p:spPr>
            <a:xfrm>
              <a:off x="4191000" y="3048000"/>
              <a:ext cx="685800" cy="1066800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267200" y="3411379"/>
              <a:ext cx="533400" cy="246221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Arial" charset="0"/>
                  <a:cs typeface="Arial" charset="0"/>
                </a:rPr>
                <a:t>CA</a:t>
              </a:r>
            </a:p>
          </p:txBody>
        </p:sp>
      </p:grpSp>
      <p:pic>
        <p:nvPicPr>
          <p:cNvPr id="821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950" y="2971800"/>
            <a:ext cx="3032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0" y="4851400"/>
            <a:ext cx="315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Rechteck 103"/>
          <p:cNvSpPr/>
          <p:nvPr/>
        </p:nvSpPr>
        <p:spPr>
          <a:xfrm>
            <a:off x="4065588" y="302260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25" name="Gerade Verbindung 124"/>
          <p:cNvCxnSpPr>
            <a:stCxn id="29" idx="1"/>
            <a:endCxn id="26" idx="3"/>
          </p:cNvCxnSpPr>
          <p:nvPr/>
        </p:nvCxnSpPr>
        <p:spPr>
          <a:xfrm flipV="1">
            <a:off x="4686300" y="37655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>
            <a:stCxn id="26" idx="1"/>
            <a:endCxn id="23" idx="3"/>
          </p:cNvCxnSpPr>
          <p:nvPr/>
        </p:nvCxnSpPr>
        <p:spPr>
          <a:xfrm flipV="1">
            <a:off x="4686300" y="33083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>
            <a:stCxn id="23" idx="1"/>
            <a:endCxn id="16" idx="3"/>
          </p:cNvCxnSpPr>
          <p:nvPr/>
        </p:nvCxnSpPr>
        <p:spPr>
          <a:xfrm flipV="1">
            <a:off x="4686300" y="285115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>
            <a:stCxn id="16" idx="2"/>
            <a:endCxn id="37" idx="1"/>
          </p:cNvCxnSpPr>
          <p:nvPr/>
        </p:nvCxnSpPr>
        <p:spPr>
          <a:xfrm flipH="1">
            <a:off x="4140200" y="2813050"/>
            <a:ext cx="5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2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3032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Rechteck 94"/>
          <p:cNvSpPr/>
          <p:nvPr/>
        </p:nvSpPr>
        <p:spPr>
          <a:xfrm>
            <a:off x="4068763" y="4014788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3" name="Rechteck 112"/>
          <p:cNvSpPr/>
          <p:nvPr/>
        </p:nvSpPr>
        <p:spPr>
          <a:xfrm>
            <a:off x="3114675" y="3022600"/>
            <a:ext cx="76200" cy="7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15" name="Gerade Verbindung 114"/>
          <p:cNvCxnSpPr>
            <a:stCxn id="104" idx="1"/>
            <a:endCxn id="113" idx="3"/>
          </p:cNvCxnSpPr>
          <p:nvPr/>
        </p:nvCxnSpPr>
        <p:spPr>
          <a:xfrm flipH="1">
            <a:off x="3190875" y="3060700"/>
            <a:ext cx="8747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Baseline data collection - Boundaries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4993A3-BFB5-4FF6-ACC0-A316CA97B9F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228600" y="2057400"/>
            <a:ext cx="48006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51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Mark corners (e.g. with metal rods)</a:t>
            </a:r>
            <a:endParaRPr lang="de-DE" altLang="en-US" sz="2000">
              <a:solidFill>
                <a:schemeClr val="tx2"/>
              </a:solidFill>
            </a:endParaRPr>
          </a:p>
          <a:p>
            <a:pPr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chemeClr val="tx2"/>
                </a:solidFill>
              </a:rPr>
              <a:t>Ensure sufficient distance (riparian) to water bodies as per NEMA</a:t>
            </a:r>
            <a:endParaRPr lang="de-DE" altLang="en-US" sz="2000">
              <a:solidFill>
                <a:schemeClr val="tx2"/>
              </a:solidFill>
            </a:endParaRPr>
          </a:p>
        </p:txBody>
      </p:sp>
      <p:pic>
        <p:nvPicPr>
          <p:cNvPr id="9222" name="Grafik 4" descr="Step 1_Boundari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47888"/>
            <a:ext cx="3389313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762000"/>
          </a:xfrm>
        </p:spPr>
        <p:txBody>
          <a:bodyPr/>
          <a:lstStyle/>
          <a:p>
            <a:r>
              <a:rPr lang="en-GB" altLang="en-US" sz="3600" b="1" i="1" smtClean="0">
                <a:solidFill>
                  <a:srgbClr val="C00000"/>
                </a:solidFill>
                <a:cs typeface="Calibri" panose="020F0502020204030204" pitchFamily="34" charset="0"/>
              </a:rPr>
              <a:t>Design - Boundaries</a:t>
            </a:r>
            <a:endParaRPr lang="en-GB" altLang="en-US" sz="3600" b="1" smtClean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57C0FC-0C3D-440D-A88B-AC4615540EA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938213" y="609600"/>
            <a:ext cx="7443787" cy="504825"/>
          </a:xfrm>
          <a:custGeom>
            <a:avLst/>
            <a:gdLst>
              <a:gd name="connsiteX0" fmla="*/ 0 w 7443409"/>
              <a:gd name="connsiteY0" fmla="*/ 396724 h 505581"/>
              <a:gd name="connsiteX1" fmla="*/ 1364343 w 7443409"/>
              <a:gd name="connsiteY1" fmla="*/ 91924 h 505581"/>
              <a:gd name="connsiteX2" fmla="*/ 3570514 w 7443409"/>
              <a:gd name="connsiteY2" fmla="*/ 237067 h 505581"/>
              <a:gd name="connsiteX3" fmla="*/ 5355771 w 7443409"/>
              <a:gd name="connsiteY3" fmla="*/ 33867 h 505581"/>
              <a:gd name="connsiteX4" fmla="*/ 7126514 w 7443409"/>
              <a:gd name="connsiteY4" fmla="*/ 440267 h 505581"/>
              <a:gd name="connsiteX5" fmla="*/ 7257143 w 7443409"/>
              <a:gd name="connsiteY5" fmla="*/ 425753 h 50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3409" h="505581">
                <a:moveTo>
                  <a:pt x="0" y="396724"/>
                </a:moveTo>
                <a:cubicBezTo>
                  <a:pt x="384628" y="257628"/>
                  <a:pt x="769257" y="118533"/>
                  <a:pt x="1364343" y="91924"/>
                </a:cubicBezTo>
                <a:cubicBezTo>
                  <a:pt x="1959429" y="65315"/>
                  <a:pt x="2905276" y="246743"/>
                  <a:pt x="3570514" y="237067"/>
                </a:cubicBezTo>
                <a:cubicBezTo>
                  <a:pt x="4235752" y="227391"/>
                  <a:pt x="4763104" y="0"/>
                  <a:pt x="5355771" y="33867"/>
                </a:cubicBezTo>
                <a:cubicBezTo>
                  <a:pt x="5948438" y="67734"/>
                  <a:pt x="6809619" y="374953"/>
                  <a:pt x="7126514" y="440267"/>
                </a:cubicBezTo>
                <a:cubicBezTo>
                  <a:pt x="7443409" y="505581"/>
                  <a:pt x="7232953" y="425753"/>
                  <a:pt x="7257143" y="425753"/>
                </a:cubicBezTo>
              </a:path>
            </a:pathLst>
          </a:cu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1852613" y="914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18526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738813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5738813" y="838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8" name="Gerade Verbindung 17"/>
          <p:cNvCxnSpPr>
            <a:stCxn id="15" idx="6"/>
            <a:endCxn id="16" idx="2"/>
          </p:cNvCxnSpPr>
          <p:nvPr/>
        </p:nvCxnSpPr>
        <p:spPr>
          <a:xfrm>
            <a:off x="2005013" y="5867400"/>
            <a:ext cx="37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16" idx="0"/>
            <a:endCxn id="17" idx="4"/>
          </p:cNvCxnSpPr>
          <p:nvPr/>
        </p:nvCxnSpPr>
        <p:spPr>
          <a:xfrm flipV="1">
            <a:off x="5815013" y="990600"/>
            <a:ext cx="0" cy="480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>
            <a:stCxn id="14" idx="4"/>
            <a:endCxn id="15" idx="0"/>
          </p:cNvCxnSpPr>
          <p:nvPr/>
        </p:nvCxnSpPr>
        <p:spPr>
          <a:xfrm>
            <a:off x="1928813" y="1066800"/>
            <a:ext cx="0" cy="472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7737</TotalTime>
  <Words>479</Words>
  <Application>Microsoft Office PowerPoint</Application>
  <PresentationFormat>On-screen Show (4:3)</PresentationFormat>
  <Paragraphs>167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Upscaling Basic Sanitation for the Urban Poor (UBSUP) </vt:lpstr>
      <vt:lpstr>Content</vt:lpstr>
      <vt:lpstr>What is the context of this session?</vt:lpstr>
      <vt:lpstr>How do potential DTF layouts looks like?</vt:lpstr>
      <vt:lpstr>How do potential DTF layouts looks like?</vt:lpstr>
      <vt:lpstr>How do potential DTF layouts looks like?</vt:lpstr>
      <vt:lpstr>How do potential DTF layouts looks like?</vt:lpstr>
      <vt:lpstr>Baseline data collection - Boundaries</vt:lpstr>
      <vt:lpstr>Design - Boundaries</vt:lpstr>
      <vt:lpstr>Baseline data collection - Raster levelling</vt:lpstr>
      <vt:lpstr>Design – Raster Levelling</vt:lpstr>
      <vt:lpstr>Baseline data collection - Arrangement</vt:lpstr>
      <vt:lpstr>Excursion: How are ST and ABR de-sludged?</vt:lpstr>
      <vt:lpstr>Design - Arrangement</vt:lpstr>
      <vt:lpstr>Baseline data collection - Distances</vt:lpstr>
      <vt:lpstr>Design – Distances</vt:lpstr>
      <vt:lpstr>Do you have any questions, remarks or suggestions?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673</cp:revision>
  <cp:lastPrinted>2012-07-20T13:18:10Z</cp:lastPrinted>
  <dcterms:created xsi:type="dcterms:W3CDTF">2011-07-26T11:49:09Z</dcterms:created>
  <dcterms:modified xsi:type="dcterms:W3CDTF">2017-08-19T01:07:04Z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380445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000800ca150000000000010271a00207f4000400038000</vt:lpwstr>
  </property>
</Properties>
</file>