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0" r:id="rId3"/>
    <p:sldId id="404" r:id="rId4"/>
    <p:sldId id="391" r:id="rId5"/>
    <p:sldId id="393" r:id="rId6"/>
    <p:sldId id="394" r:id="rId7"/>
    <p:sldId id="392" r:id="rId8"/>
    <p:sldId id="396" r:id="rId9"/>
    <p:sldId id="399" r:id="rId10"/>
    <p:sldId id="402" r:id="rId11"/>
    <p:sldId id="403" r:id="rId12"/>
    <p:sldId id="397" r:id="rId13"/>
    <p:sldId id="389" r:id="rId14"/>
    <p:sldId id="400" r:id="rId15"/>
    <p:sldId id="398" r:id="rId16"/>
    <p:sldId id="401" r:id="rId17"/>
    <p:sldId id="369" r:id="rId1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CBE10"/>
    <a:srgbClr val="FF6600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17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845C25-EBA1-4D10-9D40-531F8D68EFC3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0BD9238D-B6AA-43BF-AEB1-6D5712CD6D2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85E89F2-3A58-4D37-968C-025788A8D01D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52" tIns="49076" rIns="98152" bIns="4907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8152" tIns="49076" rIns="98152" bIns="490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3566D2A3-8D09-4DE3-A84A-EC058717401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29F6F0-2FB7-42FB-85BE-D7FF33DA226F}" type="slidenum">
              <a:rPr lang="en-GB" altLang="en-US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7FBB0B-EE46-4887-9C38-F9CD77CDEE19}" type="slidenum">
              <a:rPr lang="en-GB" altLang="en-US"/>
              <a:pPr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E74736-D514-4DEC-821F-0F86CFAD3FF5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0C92F5-5484-4C9B-B7BA-D30B22E88822}" type="slidenum">
              <a:rPr lang="en-GB" altLang="en-US"/>
              <a:pPr/>
              <a:t>12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DC64D1-633F-4236-9B2A-D218BDA863FA}" type="slidenum">
              <a:rPr lang="en-GB" altLang="en-US"/>
              <a:pPr/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1A303B-A968-4977-B309-2022B3D7829C}" type="slidenum">
              <a:rPr lang="en-GB" altLang="en-US"/>
              <a:pPr/>
              <a:t>14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9DF79F0-2320-4BD6-9AF2-A3B227A1C5A8}" type="slidenum">
              <a:rPr lang="en-GB" altLang="en-US"/>
              <a:pPr/>
              <a:t>15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67E9C2-2484-4318-AF5C-9EF51C9B1279}" type="slidenum">
              <a:rPr lang="en-GB" altLang="en-US"/>
              <a:pPr/>
              <a:t>16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A8E35CD-8FE1-4FA2-8CA6-225FED03C455}" type="slidenum">
              <a:rPr lang="en-GB" altLang="en-US"/>
              <a:pPr/>
              <a:t>17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F5627E2-6489-41BE-BC97-98DABD70C205}" type="slidenum">
              <a:rPr lang="en-GB" altLang="en-US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75C401B-9571-460F-B071-631208F69452}" type="slidenum">
              <a:rPr lang="en-GB" altLang="en-US"/>
              <a:pPr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AF9F39-0E14-4F3B-ABB6-4744A754BB74}" type="slidenum">
              <a:rPr lang="en-GB" altLang="en-US"/>
              <a:pPr/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7E9588-FBF8-4A6C-B018-BFCE783B4738}" type="slidenum">
              <a:rPr lang="en-GB" altLang="en-US"/>
              <a:pPr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16201DE-EC13-4358-AC83-80ACB63A9353}" type="slidenum">
              <a:rPr lang="en-GB" altLang="en-US"/>
              <a:pPr/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611671-ACC1-43FD-8FEE-C13715DF4075}" type="slidenum">
              <a:rPr lang="en-GB" altLang="en-US"/>
              <a:pPr/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EBDDD52-6D95-4941-928E-51CC859385C2}" type="slidenum">
              <a:rPr lang="en-GB" altLang="en-US"/>
              <a:pPr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ABF863-B1E4-4547-9C8E-B0FC59E1C2B4}" type="slidenum">
              <a:rPr lang="en-GB" altLang="en-US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BDBA7-F9FF-430E-BA67-794A59C00B1A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77ED0-98B4-4B4B-957E-E269BAAA9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55650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0C7A-95F3-4DA8-9094-CC5821FF7170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7099B-E2FA-447C-B07C-42ACE1B2CC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08023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0D55-43A8-431A-9624-52BB67EAFA37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1C20C-D094-4592-BDC8-26CE193583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8355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04C54-66A2-4DB7-9322-E47CB2B7C5E0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B4F70-143F-49CE-B474-FAC77BF130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9570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097DC-D31F-4754-A6D9-FFD5E43E98B8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AECDF-0BBC-41DE-9C93-CF8881A301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03733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5292B-AAE1-4FFF-9182-4E5B6DB952F9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B3163-C420-49F9-9D7F-BEF1ADC4F8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60072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8EB14-8624-42D3-A01F-3C2D5B6454C4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9B250-28A9-401D-B0A4-05C7B0E2F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8231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276CD-65A8-4BC4-B221-97340034B57D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91624-EEAD-4DD9-85AF-2F10308767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26096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320FF-6488-4BD5-9BF1-1C89367F3A6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87BF2-5860-4F43-978F-1BD4D03105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61725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6CC10-E897-43E1-8A49-BA915F98D14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03AAE-5F07-418B-8D37-958EACC6A5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96964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12A18-8851-4B33-901C-01118D4D908C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933A8-14F4-4F42-8770-26F78CBBDA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3337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4ED845-343D-4A44-B45C-80450D5A4267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6041F3C-664D-4013-8DD9-73AE4351FDC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notesSlides/notesSlide14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image7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image7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notesSlides/notesSlide5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image8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image8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image7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C:\Documents and Settings\esther.muthoni\Local Settings\Temp\Temporary Directory 6 for GDC New Logos.zip\GDC New Logos\GDC New Logo - Aug 2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" b="76"/>
          <a:stretch>
            <a:fillRect/>
          </a:stretch>
        </p:blipFill>
        <p:spPr bwMode="auto">
          <a:xfrm>
            <a:off x="66294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81000" y="790575"/>
            <a:ext cx="8001000" cy="2105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Upscaling Basic Sanitation for the Urban Poor</a:t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(UBSUP)</a:t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C161E3-4D88-45FA-A893-1316E7DA9281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B958876-5F20-4ADA-BC9C-6E79B3D3ACF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54" name="Picture 7" descr="C:\Documents and Settings\admin\Desktop\charlote\masco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5"/>
          <p:cNvSpPr txBox="1">
            <a:spLocks noChangeArrowheads="1"/>
          </p:cNvSpPr>
          <p:nvPr/>
        </p:nvSpPr>
        <p:spPr bwMode="auto">
          <a:xfrm>
            <a:off x="304800" y="2655888"/>
            <a:ext cx="8077200" cy="15081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Preparation of final design </a:t>
            </a:r>
            <a:b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3200" b="1" dirty="0" smtClean="0">
                <a:solidFill>
                  <a:srgbClr val="C00000"/>
                </a:solidFill>
              </a:rPr>
              <a:t>Technical Drawings</a:t>
            </a:r>
            <a:br>
              <a:rPr lang="en-GB" altLang="en-US" sz="3200" b="1" dirty="0" smtClean="0">
                <a:solidFill>
                  <a:srgbClr val="C00000"/>
                </a:solidFill>
              </a:rPr>
            </a:br>
            <a:r>
              <a:rPr lang="en-GB" altLang="en-US" sz="3200" b="1" dirty="0" smtClean="0">
                <a:solidFill>
                  <a:srgbClr val="C00000"/>
                </a:solidFill>
              </a:rPr>
              <a:t>Plan 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86868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Baseline data collection - Raster levelling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126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ACB5461-2FB9-408F-86CA-E198630BA2C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228600" y="2093913"/>
            <a:ext cx="5105400" cy="247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Take levels according to a fix raster (20-30 points) </a:t>
            </a:r>
          </a:p>
          <a:p>
            <a:pPr>
              <a:spcAft>
                <a:spcPts val="600"/>
              </a:spcAft>
            </a:pPr>
            <a:endParaRPr lang="en-GB" altLang="en-US" sz="200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altLang="en-US" sz="2000" b="1">
                <a:solidFill>
                  <a:srgbClr val="C00000"/>
                </a:solidFill>
              </a:rPr>
              <a:t>► To consider the existing ground level/ topography during the proper arrangement of the modules!</a:t>
            </a:r>
            <a:endParaRPr lang="de-DE" altLang="en-US" sz="200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endParaRPr lang="en-GB" altLang="en-US" sz="2000">
              <a:solidFill>
                <a:schemeClr val="tx2"/>
              </a:solidFill>
            </a:endParaRPr>
          </a:p>
        </p:txBody>
      </p:sp>
      <p:pic>
        <p:nvPicPr>
          <p:cNvPr id="11270" name="Grafik 1" descr="Step 2_Raster levell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0" y="2176463"/>
            <a:ext cx="3363913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Raster Levelling</a:t>
            </a:r>
            <a:endParaRPr lang="en-GB" altLang="en-US" sz="3600" b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229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83ED20-33DD-410D-B655-0AE3DD58101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938213" y="609600"/>
            <a:ext cx="7443787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1852613" y="91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18526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57388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5738813" y="838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8" name="Gerade Verbindung 17"/>
          <p:cNvCxnSpPr>
            <a:stCxn id="15" idx="6"/>
            <a:endCxn id="16" idx="2"/>
          </p:cNvCxnSpPr>
          <p:nvPr/>
        </p:nvCxnSpPr>
        <p:spPr>
          <a:xfrm>
            <a:off x="2005013" y="5867400"/>
            <a:ext cx="3733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stCxn id="16" idx="0"/>
            <a:endCxn id="17" idx="4"/>
          </p:cNvCxnSpPr>
          <p:nvPr/>
        </p:nvCxnSpPr>
        <p:spPr>
          <a:xfrm flipV="1">
            <a:off x="5815013" y="990600"/>
            <a:ext cx="0" cy="480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>
            <a:stCxn id="14" idx="4"/>
            <a:endCxn id="15" idx="0"/>
          </p:cNvCxnSpPr>
          <p:nvPr/>
        </p:nvCxnSpPr>
        <p:spPr>
          <a:xfrm>
            <a:off x="1928813" y="1066800"/>
            <a:ext cx="0" cy="472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2133600" y="9144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2133600" y="18288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2133600" y="27432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2133600" y="36576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2133600" y="45720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2133600" y="54864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2286000" y="838200"/>
            <a:ext cx="0" cy="487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3200400" y="838200"/>
            <a:ext cx="0" cy="487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4114800" y="838200"/>
            <a:ext cx="0" cy="487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5029200" y="838200"/>
            <a:ext cx="0" cy="487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Baseline data collection - Arrangement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91C9131-6243-4B05-8BCB-91D607F6FBE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28600" y="839788"/>
            <a:ext cx="5181600" cy="45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Arrange all required modules in an operational manner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Consider space for manoeuvring of exhauster trucks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Consider access for exhauster trucks to ST and ABR for de-sludging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Consider access to all treatment modules for O&amp;M</a:t>
            </a:r>
            <a:endParaRPr lang="de-DE" altLang="en-US" sz="200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Ensure proper arrangement of pipes, bypass pipes and inspection boxes</a:t>
            </a:r>
          </a:p>
          <a:p>
            <a:pPr>
              <a:spcAft>
                <a:spcPts val="600"/>
              </a:spcAft>
            </a:pPr>
            <a:endParaRPr lang="en-GB" altLang="en-US" sz="200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altLang="en-US" sz="2000" b="1">
                <a:solidFill>
                  <a:srgbClr val="C00000"/>
                </a:solidFill>
              </a:rPr>
              <a:t>► To determine in the BoQs the number of inspection/bypass chambers!</a:t>
            </a:r>
            <a:endParaRPr lang="de-DE" altLang="en-US">
              <a:solidFill>
                <a:schemeClr val="tx2"/>
              </a:solidFill>
            </a:endParaRPr>
          </a:p>
        </p:txBody>
      </p:sp>
      <p:pic>
        <p:nvPicPr>
          <p:cNvPr id="11" name="Grafik 22" descr="Step 3_Arrangement of modules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713" y="2195513"/>
            <a:ext cx="3146425" cy="398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86868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Excursion: How are ST and ABR de-sludged?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434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69F0350-6EBC-40F4-A039-8E9FAEB1D3B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304800" y="990600"/>
            <a:ext cx="8001000" cy="601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22325" indent="-3651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To avoid a fixed pumping station (requires energy) exhauster trucks can be used to de-sludge the DTF modules</a:t>
            </a:r>
          </a:p>
          <a:p>
            <a:pPr lvl="1"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Exhausters pump sludge from bottom of ST and ABR (pump head approx. 3m)</a:t>
            </a:r>
          </a:p>
          <a:p>
            <a:pPr lvl="1"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Exhausters discharge sludge by gravity on top of SDRB (via hose)</a:t>
            </a:r>
          </a:p>
          <a:p>
            <a:pPr lvl="1" eaLnBrk="1" hangingPunct="1">
              <a:spcAft>
                <a:spcPts val="1800"/>
              </a:spcAft>
            </a:pPr>
            <a:r>
              <a:rPr lang="en-GB" altLang="en-US" sz="2000">
                <a:solidFill>
                  <a:schemeClr val="tx2"/>
                </a:solidFill>
              </a:rPr>
              <a:t>	► SDRB surface must be constructed slightly lower than discharge valve of exhauster truck</a:t>
            </a:r>
          </a:p>
          <a:p>
            <a:pPr lvl="1" eaLnBrk="1" hangingPunct="1">
              <a:spcAft>
                <a:spcPts val="1800"/>
              </a:spcAft>
            </a:pPr>
            <a:r>
              <a:rPr lang="en-GB" altLang="en-US" sz="2000">
                <a:solidFill>
                  <a:schemeClr val="tx2"/>
                </a:solidFill>
              </a:rPr>
              <a:t>	► SDRB outlet pipe must be constructed slightly higher than the inlet of the receiving treatment module (according to the DTF layout either the RB or ST or ABR or VFCW)</a:t>
            </a:r>
          </a:p>
          <a:p>
            <a:pPr lvl="1" eaLnBrk="1" hangingPunct="1">
              <a:spcAft>
                <a:spcPts val="1800"/>
              </a:spcAft>
            </a:pPr>
            <a:r>
              <a:rPr lang="en-GB" altLang="en-US" sz="2000">
                <a:solidFill>
                  <a:schemeClr val="tx2"/>
                </a:solidFill>
              </a:rPr>
              <a:t>			► To be considered in preparation of cross-section</a:t>
            </a:r>
          </a:p>
          <a:p>
            <a:pPr lvl="1" eaLnBrk="1" hangingPunct="1">
              <a:spcAft>
                <a:spcPts val="1800"/>
              </a:spcAft>
            </a:pPr>
            <a:endParaRPr lang="en-GB" altLang="en-US" sz="2000">
              <a:solidFill>
                <a:schemeClr val="tx2"/>
              </a:solidFill>
            </a:endParaRPr>
          </a:p>
          <a:p>
            <a:pPr lvl="1" eaLnBrk="1" hangingPunct="1">
              <a:spcAft>
                <a:spcPts val="1800"/>
              </a:spcAft>
            </a:pPr>
            <a:endParaRPr lang="en-GB" altLang="en-US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erade Verbindung 119"/>
          <p:cNvCxnSpPr/>
          <p:nvPr/>
        </p:nvCxnSpPr>
        <p:spPr>
          <a:xfrm flipH="1">
            <a:off x="3500438" y="4071938"/>
            <a:ext cx="8080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 flipH="1">
            <a:off x="4286250" y="3727450"/>
            <a:ext cx="0" cy="3016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/>
          <p:nvPr/>
        </p:nvCxnSpPr>
        <p:spPr>
          <a:xfrm>
            <a:off x="4281488" y="2832100"/>
            <a:ext cx="0" cy="850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>
            <a:stCxn id="9" idx="1"/>
          </p:cNvCxnSpPr>
          <p:nvPr/>
        </p:nvCxnSpPr>
        <p:spPr>
          <a:xfrm flipH="1">
            <a:off x="3328988" y="2457450"/>
            <a:ext cx="276225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flipV="1">
            <a:off x="3643313" y="1428750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121"/>
          <p:cNvCxnSpPr/>
          <p:nvPr/>
        </p:nvCxnSpPr>
        <p:spPr>
          <a:xfrm>
            <a:off x="3519488" y="3733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8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- Arrangement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537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9ACB52-EF9A-4DEA-A361-3C56B2BAE03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3" name="Gruppieren 33"/>
          <p:cNvGrpSpPr>
            <a:grpSpLocks/>
          </p:cNvGrpSpPr>
          <p:nvPr/>
        </p:nvGrpSpPr>
        <p:grpSpPr bwMode="auto">
          <a:xfrm>
            <a:off x="2081213" y="1352550"/>
            <a:ext cx="3124200" cy="1143000"/>
            <a:chOff x="2057400" y="685800"/>
            <a:chExt cx="3124200" cy="1143000"/>
          </a:xfrm>
        </p:grpSpPr>
        <p:sp>
          <p:nvSpPr>
            <p:cNvPr id="6" name="Rechteck 5"/>
            <p:cNvSpPr/>
            <p:nvPr/>
          </p:nvSpPr>
          <p:spPr>
            <a:xfrm>
              <a:off x="20574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37338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581400" y="6858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581400" y="17526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581400" y="762000"/>
              <a:ext cx="762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5458" name="Textfeld 30"/>
            <p:cNvSpPr txBox="1">
              <a:spLocks noChangeArrowheads="1"/>
            </p:cNvSpPr>
            <p:nvPr/>
          </p:nvSpPr>
          <p:spPr bwMode="auto">
            <a:xfrm>
              <a:off x="2413000" y="104775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  <p:sp>
          <p:nvSpPr>
            <p:cNvPr id="15459" name="Textfeld 31"/>
            <p:cNvSpPr txBox="1">
              <a:spLocks noChangeArrowheads="1"/>
            </p:cNvSpPr>
            <p:nvPr/>
          </p:nvSpPr>
          <p:spPr bwMode="auto">
            <a:xfrm>
              <a:off x="4083050" y="105410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</p:grpSp>
      <p:grpSp>
        <p:nvGrpSpPr>
          <p:cNvPr id="4" name="Gruppieren 34"/>
          <p:cNvGrpSpPr>
            <a:grpSpLocks/>
          </p:cNvGrpSpPr>
          <p:nvPr/>
        </p:nvGrpSpPr>
        <p:grpSpPr bwMode="auto">
          <a:xfrm rot="5400000">
            <a:off x="4367213" y="3048000"/>
            <a:ext cx="1828800" cy="914400"/>
            <a:chOff x="5334000" y="1066800"/>
            <a:chExt cx="1828800" cy="914400"/>
          </a:xfrm>
        </p:grpSpPr>
        <p:grpSp>
          <p:nvGrpSpPr>
            <p:cNvPr id="15440" name="Gruppieren 19"/>
            <p:cNvGrpSpPr>
              <a:grpSpLocks/>
            </p:cNvGrpSpPr>
            <p:nvPr/>
          </p:nvGrpSpPr>
          <p:grpSpPr bwMode="auto">
            <a:xfrm>
              <a:off x="5334000" y="1066800"/>
              <a:ext cx="457200" cy="914400"/>
              <a:chOff x="5334000" y="1066800"/>
              <a:chExt cx="457200" cy="914400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16" name="Rechteck 1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5441" name="Gruppieren 20"/>
            <p:cNvGrpSpPr>
              <a:grpSpLocks/>
            </p:cNvGrpSpPr>
            <p:nvPr/>
          </p:nvGrpSpPr>
          <p:grpSpPr bwMode="auto">
            <a:xfrm>
              <a:off x="5791200" y="1066800"/>
              <a:ext cx="457200" cy="914400"/>
              <a:chOff x="5334000" y="1066800"/>
              <a:chExt cx="457200" cy="914400"/>
            </a:xfrm>
          </p:grpSpPr>
          <p:sp>
            <p:nvSpPr>
              <p:cNvPr id="22" name="Rechteck 2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5442" name="Gruppieren 23"/>
            <p:cNvGrpSpPr>
              <a:grpSpLocks/>
            </p:cNvGrpSpPr>
            <p:nvPr/>
          </p:nvGrpSpPr>
          <p:grpSpPr bwMode="auto">
            <a:xfrm>
              <a:off x="6248400" y="1066800"/>
              <a:ext cx="457200" cy="914400"/>
              <a:chOff x="5334000" y="1066800"/>
              <a:chExt cx="457200" cy="914400"/>
            </a:xfrm>
          </p:grpSpPr>
          <p:sp>
            <p:nvSpPr>
              <p:cNvPr id="25" name="Rechteck 24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5443" name="Gruppieren 26"/>
            <p:cNvGrpSpPr>
              <a:grpSpLocks/>
            </p:cNvGrpSpPr>
            <p:nvPr/>
          </p:nvGrpSpPr>
          <p:grpSpPr bwMode="auto">
            <a:xfrm>
              <a:off x="6705600" y="1066800"/>
              <a:ext cx="457200" cy="914400"/>
              <a:chOff x="5334000" y="1066800"/>
              <a:chExt cx="457200" cy="914400"/>
            </a:xfrm>
          </p:grpSpPr>
          <p:sp>
            <p:nvSpPr>
              <p:cNvPr id="28" name="Rechteck 27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9" name="Rechteck 28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15444" name="Textfeld 32"/>
            <p:cNvSpPr txBox="1">
              <a:spLocks noChangeArrowheads="1"/>
            </p:cNvSpPr>
            <p:nvPr/>
          </p:nvSpPr>
          <p:spPr bwMode="auto">
            <a:xfrm rot="-5400000">
              <a:off x="5635627" y="137160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SDRB</a:t>
              </a:r>
            </a:p>
          </p:txBody>
        </p:sp>
      </p:grpSp>
      <p:grpSp>
        <p:nvGrpSpPr>
          <p:cNvPr id="15" name="Gruppieren 89"/>
          <p:cNvGrpSpPr>
            <a:grpSpLocks/>
          </p:cNvGrpSpPr>
          <p:nvPr/>
        </p:nvGrpSpPr>
        <p:grpSpPr bwMode="auto">
          <a:xfrm>
            <a:off x="3249613" y="2622550"/>
            <a:ext cx="1066800" cy="381000"/>
            <a:chOff x="5443541" y="2743200"/>
            <a:chExt cx="1066800" cy="381000"/>
          </a:xfrm>
        </p:grpSpPr>
        <p:grpSp>
          <p:nvGrpSpPr>
            <p:cNvPr id="15420" name="Gruppieren 54"/>
            <p:cNvGrpSpPr>
              <a:grpSpLocks/>
            </p:cNvGrpSpPr>
            <p:nvPr/>
          </p:nvGrpSpPr>
          <p:grpSpPr bwMode="auto">
            <a:xfrm flipH="1" flipV="1">
              <a:off x="5443541" y="2743200"/>
              <a:ext cx="1066800" cy="381000"/>
              <a:chOff x="5791200" y="2057400"/>
              <a:chExt cx="1066800" cy="381000"/>
            </a:xfrm>
          </p:grpSpPr>
          <p:sp>
            <p:nvSpPr>
              <p:cNvPr id="36" name="Rechteck 35"/>
              <p:cNvSpPr/>
              <p:nvPr/>
            </p:nvSpPr>
            <p:spPr>
              <a:xfrm>
                <a:off x="5867400" y="2057400"/>
                <a:ext cx="685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5791200" y="2209800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grpSp>
            <p:nvGrpSpPr>
              <p:cNvPr id="15424" name="Gruppieren 43"/>
              <p:cNvGrpSpPr>
                <a:grpSpLocks/>
              </p:cNvGrpSpPr>
              <p:nvPr/>
            </p:nvGrpSpPr>
            <p:grpSpPr bwMode="auto">
              <a:xfrm>
                <a:off x="5903123" y="2097877"/>
                <a:ext cx="616735" cy="76208"/>
                <a:chOff x="5903123" y="2102639"/>
                <a:chExt cx="616735" cy="76208"/>
              </a:xfrm>
            </p:grpSpPr>
            <p:sp>
              <p:nvSpPr>
                <p:cNvPr id="38" name="Rechteck 37"/>
                <p:cNvSpPr/>
                <p:nvPr/>
              </p:nvSpPr>
              <p:spPr>
                <a:xfrm>
                  <a:off x="5903913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6015038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0" name="Rechteck 39"/>
                <p:cNvSpPr/>
                <p:nvPr/>
              </p:nvSpPr>
              <p:spPr>
                <a:xfrm>
                  <a:off x="6122988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1" name="Rechteck 40"/>
                <p:cNvSpPr/>
                <p:nvPr/>
              </p:nvSpPr>
              <p:spPr>
                <a:xfrm>
                  <a:off x="6227763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6337300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3" name="Rechteck 42"/>
                <p:cNvSpPr/>
                <p:nvPr/>
              </p:nvSpPr>
              <p:spPr>
                <a:xfrm>
                  <a:off x="6443663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grpSp>
            <p:nvGrpSpPr>
              <p:cNvPr id="15425" name="Gruppieren 44"/>
              <p:cNvGrpSpPr>
                <a:grpSpLocks/>
              </p:cNvGrpSpPr>
              <p:nvPr/>
            </p:nvGrpSpPr>
            <p:grpSpPr bwMode="auto">
              <a:xfrm>
                <a:off x="5903115" y="2321715"/>
                <a:ext cx="616735" cy="76208"/>
                <a:chOff x="5903123" y="2102639"/>
                <a:chExt cx="616735" cy="76208"/>
              </a:xfrm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590233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7" name="Rechteck 46"/>
                <p:cNvSpPr/>
                <p:nvPr/>
              </p:nvSpPr>
              <p:spPr>
                <a:xfrm>
                  <a:off x="6015046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8" name="Rechteck 47"/>
                <p:cNvSpPr/>
                <p:nvPr/>
              </p:nvSpPr>
              <p:spPr>
                <a:xfrm>
                  <a:off x="6121408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9" name="Rechteck 48"/>
                <p:cNvSpPr/>
                <p:nvPr/>
              </p:nvSpPr>
              <p:spPr>
                <a:xfrm>
                  <a:off x="622618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0" name="Rechteck 49"/>
                <p:cNvSpPr/>
                <p:nvPr/>
              </p:nvSpPr>
              <p:spPr>
                <a:xfrm>
                  <a:off x="6335721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1" name="Rechteck 50"/>
                <p:cNvSpPr/>
                <p:nvPr/>
              </p:nvSpPr>
              <p:spPr>
                <a:xfrm>
                  <a:off x="6443671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sp>
            <p:nvSpPr>
              <p:cNvPr id="52" name="Rechteck 51"/>
              <p:cNvSpPr/>
              <p:nvPr/>
            </p:nvSpPr>
            <p:spPr>
              <a:xfrm>
                <a:off x="6553200" y="2057400"/>
                <a:ext cx="304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54" name="Gerade Verbindung 53"/>
              <p:cNvCxnSpPr>
                <a:stCxn id="52" idx="0"/>
                <a:endCxn id="52" idx="2"/>
              </p:cNvCxnSpPr>
              <p:nvPr/>
            </p:nvCxnSpPr>
            <p:spPr>
              <a:xfrm>
                <a:off x="6705600" y="2057400"/>
                <a:ext cx="0" cy="381000"/>
              </a:xfrm>
              <a:prstGeom prst="line">
                <a:avLst/>
              </a:prstGeom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421" name="Textfeld 62"/>
            <p:cNvSpPr txBox="1">
              <a:spLocks noChangeArrowheads="1"/>
            </p:cNvSpPr>
            <p:nvPr/>
          </p:nvSpPr>
          <p:spPr bwMode="auto">
            <a:xfrm>
              <a:off x="5729289" y="2814637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ABR</a:t>
              </a:r>
            </a:p>
          </p:txBody>
        </p:sp>
      </p:grpSp>
      <p:grpSp>
        <p:nvGrpSpPr>
          <p:cNvPr id="20" name="Gruppieren 65"/>
          <p:cNvGrpSpPr>
            <a:grpSpLocks/>
          </p:cNvGrpSpPr>
          <p:nvPr/>
        </p:nvGrpSpPr>
        <p:grpSpPr bwMode="auto">
          <a:xfrm rot="5400000">
            <a:off x="3675856" y="3291682"/>
            <a:ext cx="452437" cy="838200"/>
            <a:chOff x="6329362" y="2571752"/>
            <a:chExt cx="452438" cy="838192"/>
          </a:xfrm>
        </p:grpSpPr>
        <p:grpSp>
          <p:nvGrpSpPr>
            <p:cNvPr id="15414" name="Gruppieren 61"/>
            <p:cNvGrpSpPr>
              <a:grpSpLocks/>
            </p:cNvGrpSpPr>
            <p:nvPr/>
          </p:nvGrpSpPr>
          <p:grpSpPr bwMode="auto">
            <a:xfrm>
              <a:off x="6329362" y="2571752"/>
              <a:ext cx="452438" cy="838192"/>
              <a:chOff x="6329362" y="2571752"/>
              <a:chExt cx="452438" cy="838192"/>
            </a:xfrm>
          </p:grpSpPr>
          <p:sp>
            <p:nvSpPr>
              <p:cNvPr id="56" name="Rechteck 55"/>
              <p:cNvSpPr/>
              <p:nvPr/>
            </p:nvSpPr>
            <p:spPr>
              <a:xfrm>
                <a:off x="6329362" y="2647951"/>
                <a:ext cx="452438" cy="68579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6505574" y="2571752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6505574" y="3333744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61" name="Gerade Verbindung 60"/>
              <p:cNvCxnSpPr/>
              <p:nvPr/>
            </p:nvCxnSpPr>
            <p:spPr>
              <a:xfrm>
                <a:off x="6329362" y="2895599"/>
                <a:ext cx="452438" cy="0"/>
              </a:xfrm>
              <a:prstGeom prst="line">
                <a:avLst/>
              </a:prstGeom>
              <a:ln>
                <a:solidFill>
                  <a:srgbClr val="18722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415" name="Textfeld 63"/>
            <p:cNvSpPr txBox="1">
              <a:spLocks noChangeArrowheads="1"/>
            </p:cNvSpPr>
            <p:nvPr/>
          </p:nvSpPr>
          <p:spPr bwMode="auto">
            <a:xfrm rot="-5400000">
              <a:off x="6309958" y="2962633"/>
              <a:ext cx="46743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</a:t>
              </a:r>
            </a:p>
          </p:txBody>
        </p:sp>
      </p:grpSp>
      <p:grpSp>
        <p:nvGrpSpPr>
          <p:cNvPr id="24" name="Gruppieren 78"/>
          <p:cNvGrpSpPr>
            <a:grpSpLocks/>
          </p:cNvGrpSpPr>
          <p:nvPr/>
        </p:nvGrpSpPr>
        <p:grpSpPr bwMode="auto">
          <a:xfrm>
            <a:off x="3414713" y="4033838"/>
            <a:ext cx="838200" cy="766762"/>
            <a:chOff x="5257800" y="3500438"/>
            <a:chExt cx="838200" cy="766762"/>
          </a:xfrm>
        </p:grpSpPr>
        <p:grpSp>
          <p:nvGrpSpPr>
            <p:cNvPr id="15407" name="Gruppieren 76"/>
            <p:cNvGrpSpPr>
              <a:grpSpLocks/>
            </p:cNvGrpSpPr>
            <p:nvPr/>
          </p:nvGrpSpPr>
          <p:grpSpPr bwMode="auto">
            <a:xfrm>
              <a:off x="5257800" y="3500438"/>
              <a:ext cx="838200" cy="766762"/>
              <a:chOff x="5257800" y="3500438"/>
              <a:chExt cx="838200" cy="766762"/>
            </a:xfrm>
          </p:grpSpPr>
          <p:sp>
            <p:nvSpPr>
              <p:cNvPr id="68" name="Rechteck 67"/>
              <p:cNvSpPr/>
              <p:nvPr/>
            </p:nvSpPr>
            <p:spPr>
              <a:xfrm>
                <a:off x="5257800" y="3581400"/>
                <a:ext cx="838200" cy="6858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72" name="Gerade Verbindung 71"/>
              <p:cNvCxnSpPr/>
              <p:nvPr/>
            </p:nvCxnSpPr>
            <p:spPr>
              <a:xfrm flipH="1">
                <a:off x="5257800" y="3962400"/>
                <a:ext cx="838200" cy="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 Verbindung 72"/>
              <p:cNvCxnSpPr/>
              <p:nvPr/>
            </p:nvCxnSpPr>
            <p:spPr>
              <a:xfrm flipV="1">
                <a:off x="5562600" y="3962400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74"/>
              <p:cNvCxnSpPr/>
              <p:nvPr/>
            </p:nvCxnSpPr>
            <p:spPr>
              <a:xfrm flipV="1">
                <a:off x="5791200" y="3962400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hteck 75"/>
              <p:cNvSpPr/>
              <p:nvPr/>
            </p:nvSpPr>
            <p:spPr>
              <a:xfrm>
                <a:off x="5326062" y="3500438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15408" name="Textfeld 77"/>
            <p:cNvSpPr txBox="1">
              <a:spLocks noChangeArrowheads="1"/>
            </p:cNvSpPr>
            <p:nvPr/>
          </p:nvSpPr>
          <p:spPr bwMode="auto">
            <a:xfrm>
              <a:off x="5257800" y="3657600"/>
              <a:ext cx="8382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RB/BT</a:t>
              </a:r>
            </a:p>
          </p:txBody>
        </p:sp>
      </p:grpSp>
      <p:grpSp>
        <p:nvGrpSpPr>
          <p:cNvPr id="30" name="Gruppieren 83"/>
          <p:cNvGrpSpPr>
            <a:grpSpLocks/>
          </p:cNvGrpSpPr>
          <p:nvPr/>
        </p:nvGrpSpPr>
        <p:grpSpPr bwMode="auto">
          <a:xfrm>
            <a:off x="2005013" y="4267200"/>
            <a:ext cx="685800" cy="533400"/>
            <a:chOff x="4953000" y="3429000"/>
            <a:chExt cx="685800" cy="533400"/>
          </a:xfrm>
        </p:grpSpPr>
        <p:sp>
          <p:nvSpPr>
            <p:cNvPr id="81" name="Rechteck 80"/>
            <p:cNvSpPr/>
            <p:nvPr/>
          </p:nvSpPr>
          <p:spPr>
            <a:xfrm>
              <a:off x="5029200" y="3429000"/>
              <a:ext cx="533400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5406" name="Textfeld 82"/>
            <p:cNvSpPr txBox="1">
              <a:spLocks noChangeArrowheads="1"/>
            </p:cNvSpPr>
            <p:nvPr/>
          </p:nvSpPr>
          <p:spPr bwMode="auto">
            <a:xfrm>
              <a:off x="4953000" y="3563779"/>
              <a:ext cx="6858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Storage</a:t>
              </a:r>
            </a:p>
          </p:txBody>
        </p:sp>
      </p:grpSp>
      <p:pic>
        <p:nvPicPr>
          <p:cNvPr id="61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3" y="3657600"/>
            <a:ext cx="3159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Freihandform 88"/>
          <p:cNvSpPr/>
          <p:nvPr/>
        </p:nvSpPr>
        <p:spPr>
          <a:xfrm>
            <a:off x="938213" y="609600"/>
            <a:ext cx="7443787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1" name="Rechteck 90"/>
          <p:cNvSpPr/>
          <p:nvPr/>
        </p:nvSpPr>
        <p:spPr bwMode="auto">
          <a:xfrm>
            <a:off x="3605213" y="1066800"/>
            <a:ext cx="76200" cy="76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97" name="Gerade Verbindung 96"/>
          <p:cNvCxnSpPr/>
          <p:nvPr/>
        </p:nvCxnSpPr>
        <p:spPr>
          <a:xfrm>
            <a:off x="3648075" y="1138238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3643313" y="8382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6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3" y="3124200"/>
            <a:ext cx="7239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uppieren 84"/>
          <p:cNvGrpSpPr/>
          <p:nvPr/>
        </p:nvGrpSpPr>
        <p:grpSpPr>
          <a:xfrm>
            <a:off x="2081212" y="2514600"/>
            <a:ext cx="685800" cy="1066800"/>
            <a:chOff x="4191000" y="3048000"/>
            <a:chExt cx="685800" cy="10668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0" name="Rechteck 79"/>
            <p:cNvSpPr/>
            <p:nvPr/>
          </p:nvSpPr>
          <p:spPr>
            <a:xfrm>
              <a:off x="4191000" y="3048000"/>
              <a:ext cx="685800" cy="1066800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267200" y="3411379"/>
              <a:ext cx="533400" cy="246221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CA</a:t>
              </a:r>
            </a:p>
          </p:txBody>
        </p:sp>
      </p:grpSp>
      <p:pic>
        <p:nvPicPr>
          <p:cNvPr id="6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286125"/>
            <a:ext cx="3032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3" y="4851400"/>
            <a:ext cx="3159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5" name="Gerade Verbindung 124"/>
          <p:cNvCxnSpPr>
            <a:stCxn id="29" idx="1"/>
            <a:endCxn id="26" idx="3"/>
          </p:cNvCxnSpPr>
          <p:nvPr/>
        </p:nvCxnSpPr>
        <p:spPr>
          <a:xfrm flipV="1">
            <a:off x="4862513" y="376555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>
            <a:stCxn id="26" idx="1"/>
            <a:endCxn id="23" idx="3"/>
          </p:cNvCxnSpPr>
          <p:nvPr/>
        </p:nvCxnSpPr>
        <p:spPr>
          <a:xfrm flipV="1">
            <a:off x="4862513" y="330835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>
            <a:stCxn id="23" idx="1"/>
            <a:endCxn id="16" idx="3"/>
          </p:cNvCxnSpPr>
          <p:nvPr/>
        </p:nvCxnSpPr>
        <p:spPr>
          <a:xfrm flipV="1">
            <a:off x="4862513" y="285115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>
            <a:stCxn id="16" idx="2"/>
            <a:endCxn id="37" idx="1"/>
          </p:cNvCxnSpPr>
          <p:nvPr/>
        </p:nvCxnSpPr>
        <p:spPr>
          <a:xfrm flipH="1">
            <a:off x="4316413" y="2813050"/>
            <a:ext cx="50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7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3" y="4876800"/>
            <a:ext cx="3032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Ellipse 105"/>
          <p:cNvSpPr/>
          <p:nvPr/>
        </p:nvSpPr>
        <p:spPr>
          <a:xfrm>
            <a:off x="1852613" y="91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8526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0" name="Ellipse 109"/>
          <p:cNvSpPr/>
          <p:nvPr/>
        </p:nvSpPr>
        <p:spPr>
          <a:xfrm>
            <a:off x="57388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1" name="Ellipse 110"/>
          <p:cNvSpPr/>
          <p:nvPr/>
        </p:nvSpPr>
        <p:spPr>
          <a:xfrm>
            <a:off x="5738813" y="838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12" name="Gerade Verbindung 111"/>
          <p:cNvCxnSpPr>
            <a:stCxn id="107" idx="6"/>
            <a:endCxn id="110" idx="2"/>
          </p:cNvCxnSpPr>
          <p:nvPr/>
        </p:nvCxnSpPr>
        <p:spPr>
          <a:xfrm>
            <a:off x="2005013" y="5867400"/>
            <a:ext cx="3733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>
            <a:stCxn id="110" idx="0"/>
            <a:endCxn id="111" idx="4"/>
          </p:cNvCxnSpPr>
          <p:nvPr/>
        </p:nvCxnSpPr>
        <p:spPr>
          <a:xfrm flipV="1">
            <a:off x="5815013" y="990600"/>
            <a:ext cx="0" cy="480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>
            <a:stCxn id="106" idx="4"/>
            <a:endCxn id="107" idx="0"/>
          </p:cNvCxnSpPr>
          <p:nvPr/>
        </p:nvCxnSpPr>
        <p:spPr>
          <a:xfrm>
            <a:off x="1928813" y="1066800"/>
            <a:ext cx="0" cy="472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hteck 120"/>
          <p:cNvSpPr/>
          <p:nvPr/>
        </p:nvSpPr>
        <p:spPr>
          <a:xfrm>
            <a:off x="4243388" y="3022600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4" name="Rechteck 123"/>
          <p:cNvSpPr/>
          <p:nvPr/>
        </p:nvSpPr>
        <p:spPr>
          <a:xfrm>
            <a:off x="4248150" y="4014788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6" name="Rechteck 125"/>
          <p:cNvSpPr/>
          <p:nvPr/>
        </p:nvSpPr>
        <p:spPr>
          <a:xfrm>
            <a:off x="3292475" y="3022600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27" name="Gerade Verbindung 126"/>
          <p:cNvCxnSpPr>
            <a:stCxn id="121" idx="1"/>
            <a:endCxn id="126" idx="3"/>
          </p:cNvCxnSpPr>
          <p:nvPr/>
        </p:nvCxnSpPr>
        <p:spPr>
          <a:xfrm flipH="1">
            <a:off x="3368675" y="3060700"/>
            <a:ext cx="8747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feld 127"/>
          <p:cNvSpPr txBox="1">
            <a:spLocks noChangeArrowheads="1"/>
          </p:cNvSpPr>
          <p:nvPr/>
        </p:nvSpPr>
        <p:spPr bwMode="auto">
          <a:xfrm>
            <a:off x="6096000" y="2438400"/>
            <a:ext cx="27114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Operation</a:t>
            </a:r>
          </a:p>
          <a:p>
            <a:endParaRPr lang="en-GB" altLang="en-US"/>
          </a:p>
          <a:p>
            <a:r>
              <a:rPr lang="en-GB" altLang="en-US"/>
              <a:t>Regular Maintenance</a:t>
            </a:r>
          </a:p>
          <a:p>
            <a:endParaRPr lang="en-GB" altLang="en-US"/>
          </a:p>
          <a:p>
            <a:r>
              <a:rPr lang="en-GB" altLang="en-US"/>
              <a:t>Occasional Maintenance</a:t>
            </a:r>
          </a:p>
        </p:txBody>
      </p:sp>
      <p:pic>
        <p:nvPicPr>
          <p:cNvPr id="12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362200"/>
            <a:ext cx="30321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763" y="2390775"/>
            <a:ext cx="3032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21" grpId="0" animBg="1"/>
      <p:bldP spid="124" grpId="0" animBg="1"/>
      <p:bldP spid="1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Baseline data collection - Distances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638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7719FA-4020-4911-A64F-30936618995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28600" y="1120775"/>
            <a:ext cx="5029200" cy="383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Determine distances: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VFCW outlet to final discharge point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Outlet of ABR-BT  to VFCW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ST outlet to ABR inlet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Outlet of RB/BT to ST inlet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Drainage pipe from SDRB to ABR/VFCW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i="1">
                <a:solidFill>
                  <a:schemeClr val="tx2"/>
                </a:solidFill>
              </a:rPr>
              <a:t>(Bypass pipes)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i="1">
                <a:solidFill>
                  <a:schemeClr val="tx2"/>
                </a:solidFill>
              </a:rPr>
              <a:t>(Site boundaries)</a:t>
            </a:r>
          </a:p>
          <a:p>
            <a:pPr>
              <a:spcAft>
                <a:spcPts val="600"/>
              </a:spcAft>
            </a:pPr>
            <a:endParaRPr lang="en-GB" altLang="en-US" b="1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r>
              <a:rPr lang="en-GB" altLang="en-US" b="1">
                <a:solidFill>
                  <a:srgbClr val="C00000"/>
                </a:solidFill>
              </a:rPr>
              <a:t>► Required to determine in the BoQs the length of PVC pipes (connection &amp; bypass)!</a:t>
            </a:r>
            <a:endParaRPr lang="en-GB" altLang="en-US" i="1">
              <a:solidFill>
                <a:schemeClr val="tx2"/>
              </a:solidFill>
            </a:endParaRPr>
          </a:p>
        </p:txBody>
      </p:sp>
      <p:pic>
        <p:nvPicPr>
          <p:cNvPr id="8" name="Grafik 14" descr="Step 5_Distanc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2147888"/>
            <a:ext cx="3362325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Gerade Verbindung 150"/>
          <p:cNvCxnSpPr/>
          <p:nvPr/>
        </p:nvCxnSpPr>
        <p:spPr>
          <a:xfrm flipV="1">
            <a:off x="3643313" y="1428750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1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smtClean="0">
                <a:solidFill>
                  <a:srgbClr val="C00000"/>
                </a:solidFill>
                <a:cs typeface="Calibri" panose="020F0502020204030204" pitchFamily="34" charset="0"/>
              </a:rPr>
              <a:t>Design – Distances</a:t>
            </a:r>
            <a:endParaRPr lang="en-GB" altLang="en-US" sz="3600" b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741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1802536-E373-466C-B769-03C6C6C0BAB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3" name="Gruppieren 33"/>
          <p:cNvGrpSpPr>
            <a:grpSpLocks/>
          </p:cNvGrpSpPr>
          <p:nvPr/>
        </p:nvGrpSpPr>
        <p:grpSpPr bwMode="auto">
          <a:xfrm>
            <a:off x="2081212" y="1352550"/>
            <a:ext cx="3124200" cy="1143000"/>
            <a:chOff x="2057400" y="685800"/>
            <a:chExt cx="3124200" cy="1143000"/>
          </a:xfrm>
          <a:solidFill>
            <a:schemeClr val="bg1">
              <a:lumMod val="95000"/>
            </a:schemeClr>
          </a:solidFill>
        </p:grpSpPr>
        <p:sp>
          <p:nvSpPr>
            <p:cNvPr id="6" name="Rechteck 5"/>
            <p:cNvSpPr/>
            <p:nvPr/>
          </p:nvSpPr>
          <p:spPr>
            <a:xfrm>
              <a:off x="2057400" y="685800"/>
              <a:ext cx="14478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3733800" y="685800"/>
              <a:ext cx="14478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581400" y="685800"/>
              <a:ext cx="76200" cy="762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581400" y="1752600"/>
              <a:ext cx="76200" cy="762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581400" y="762000"/>
              <a:ext cx="762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232" name="Textfeld 30"/>
            <p:cNvSpPr txBox="1">
              <a:spLocks noChangeArrowheads="1"/>
            </p:cNvSpPr>
            <p:nvPr/>
          </p:nvSpPr>
          <p:spPr bwMode="auto">
            <a:xfrm>
              <a:off x="2413000" y="104775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VFCW</a:t>
              </a:r>
            </a:p>
          </p:txBody>
        </p:sp>
        <p:sp>
          <p:nvSpPr>
            <p:cNvPr id="6233" name="Textfeld 31"/>
            <p:cNvSpPr txBox="1">
              <a:spLocks noChangeArrowheads="1"/>
            </p:cNvSpPr>
            <p:nvPr/>
          </p:nvSpPr>
          <p:spPr bwMode="auto">
            <a:xfrm>
              <a:off x="4083050" y="105410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VFCW</a:t>
              </a:r>
            </a:p>
          </p:txBody>
        </p:sp>
      </p:grpSp>
      <p:grpSp>
        <p:nvGrpSpPr>
          <p:cNvPr id="4" name="Gruppieren 34"/>
          <p:cNvGrpSpPr>
            <a:grpSpLocks/>
          </p:cNvGrpSpPr>
          <p:nvPr/>
        </p:nvGrpSpPr>
        <p:grpSpPr bwMode="auto">
          <a:xfrm rot="5400000">
            <a:off x="4367212" y="3048000"/>
            <a:ext cx="1828800" cy="914400"/>
            <a:chOff x="5334000" y="1066800"/>
            <a:chExt cx="1828800" cy="914400"/>
          </a:xfrm>
          <a:solidFill>
            <a:schemeClr val="bg1">
              <a:lumMod val="95000"/>
            </a:schemeClr>
          </a:solidFill>
        </p:grpSpPr>
        <p:grpSp>
          <p:nvGrpSpPr>
            <p:cNvPr id="5" name="Gruppieren 19"/>
            <p:cNvGrpSpPr>
              <a:grpSpLocks/>
            </p:cNvGrpSpPr>
            <p:nvPr/>
          </p:nvGrpSpPr>
          <p:grpSpPr bwMode="auto">
            <a:xfrm>
              <a:off x="53340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12" name="Rechteck 1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16" name="Rechteck 1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1" name="Gruppieren 20"/>
            <p:cNvGrpSpPr>
              <a:grpSpLocks/>
            </p:cNvGrpSpPr>
            <p:nvPr/>
          </p:nvGrpSpPr>
          <p:grpSpPr bwMode="auto">
            <a:xfrm>
              <a:off x="57912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2" name="Rechteck 2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3" name="Gruppieren 23"/>
            <p:cNvGrpSpPr>
              <a:grpSpLocks/>
            </p:cNvGrpSpPr>
            <p:nvPr/>
          </p:nvGrpSpPr>
          <p:grpSpPr bwMode="auto">
            <a:xfrm>
              <a:off x="62484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5" name="Rechteck 24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4" name="Gruppieren 26"/>
            <p:cNvGrpSpPr>
              <a:grpSpLocks/>
            </p:cNvGrpSpPr>
            <p:nvPr/>
          </p:nvGrpSpPr>
          <p:grpSpPr bwMode="auto">
            <a:xfrm>
              <a:off x="67056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8" name="Rechteck 27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9" name="Rechteck 28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218" name="Textfeld 32"/>
            <p:cNvSpPr txBox="1">
              <a:spLocks noChangeArrowheads="1"/>
            </p:cNvSpPr>
            <p:nvPr/>
          </p:nvSpPr>
          <p:spPr bwMode="auto">
            <a:xfrm rot="-5400000">
              <a:off x="5635627" y="137160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SDRB</a:t>
              </a:r>
            </a:p>
          </p:txBody>
        </p:sp>
      </p:grpSp>
      <p:grpSp>
        <p:nvGrpSpPr>
          <p:cNvPr id="15" name="Gruppieren 89"/>
          <p:cNvGrpSpPr>
            <a:grpSpLocks/>
          </p:cNvGrpSpPr>
          <p:nvPr/>
        </p:nvGrpSpPr>
        <p:grpSpPr bwMode="auto">
          <a:xfrm>
            <a:off x="3249612" y="2622550"/>
            <a:ext cx="1066800" cy="381000"/>
            <a:chOff x="5443541" y="2743200"/>
            <a:chExt cx="1066800" cy="381000"/>
          </a:xfrm>
          <a:solidFill>
            <a:schemeClr val="bg1">
              <a:lumMod val="95000"/>
            </a:schemeClr>
          </a:solidFill>
        </p:grpSpPr>
        <p:grpSp>
          <p:nvGrpSpPr>
            <p:cNvPr id="17" name="Gruppieren 54"/>
            <p:cNvGrpSpPr>
              <a:grpSpLocks/>
            </p:cNvGrpSpPr>
            <p:nvPr/>
          </p:nvGrpSpPr>
          <p:grpSpPr bwMode="auto">
            <a:xfrm flipH="1" flipV="1">
              <a:off x="5443541" y="2743200"/>
              <a:ext cx="1066800" cy="381000"/>
              <a:chOff x="5791200" y="2057400"/>
              <a:chExt cx="1066800" cy="381000"/>
            </a:xfrm>
            <a:grpFill/>
          </p:grpSpPr>
          <p:sp>
            <p:nvSpPr>
              <p:cNvPr id="36" name="Rechteck 35"/>
              <p:cNvSpPr/>
              <p:nvPr/>
            </p:nvSpPr>
            <p:spPr>
              <a:xfrm>
                <a:off x="5867400" y="2057400"/>
                <a:ext cx="685800" cy="3810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5791200" y="22098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grpSp>
            <p:nvGrpSpPr>
              <p:cNvPr id="18" name="Gruppieren 43"/>
              <p:cNvGrpSpPr>
                <a:grpSpLocks/>
              </p:cNvGrpSpPr>
              <p:nvPr/>
            </p:nvGrpSpPr>
            <p:grpSpPr bwMode="auto">
              <a:xfrm>
                <a:off x="5903123" y="2097877"/>
                <a:ext cx="616735" cy="76208"/>
                <a:chOff x="5903123" y="2102639"/>
                <a:chExt cx="616735" cy="76208"/>
              </a:xfrm>
              <a:grpFill/>
            </p:grpSpPr>
            <p:sp>
              <p:nvSpPr>
                <p:cNvPr id="38" name="Rechteck 37"/>
                <p:cNvSpPr/>
                <p:nvPr/>
              </p:nvSpPr>
              <p:spPr>
                <a:xfrm>
                  <a:off x="590391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6015037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0" name="Rechteck 39"/>
                <p:cNvSpPr/>
                <p:nvPr/>
              </p:nvSpPr>
              <p:spPr>
                <a:xfrm>
                  <a:off x="6122987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1" name="Rechteck 40"/>
                <p:cNvSpPr/>
                <p:nvPr/>
              </p:nvSpPr>
              <p:spPr>
                <a:xfrm>
                  <a:off x="622776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6337300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3" name="Rechteck 42"/>
                <p:cNvSpPr/>
                <p:nvPr/>
              </p:nvSpPr>
              <p:spPr>
                <a:xfrm>
                  <a:off x="644366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grpSp>
            <p:nvGrpSpPr>
              <p:cNvPr id="19" name="Gruppieren 44"/>
              <p:cNvGrpSpPr>
                <a:grpSpLocks/>
              </p:cNvGrpSpPr>
              <p:nvPr/>
            </p:nvGrpSpPr>
            <p:grpSpPr bwMode="auto">
              <a:xfrm>
                <a:off x="5903115" y="2321715"/>
                <a:ext cx="616735" cy="76208"/>
                <a:chOff x="5903123" y="2102639"/>
                <a:chExt cx="616735" cy="76208"/>
              </a:xfrm>
              <a:grpFill/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5902333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7" name="Rechteck 46"/>
                <p:cNvSpPr/>
                <p:nvPr/>
              </p:nvSpPr>
              <p:spPr>
                <a:xfrm>
                  <a:off x="6015045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8" name="Rechteck 47"/>
                <p:cNvSpPr/>
                <p:nvPr/>
              </p:nvSpPr>
              <p:spPr>
                <a:xfrm>
                  <a:off x="6121408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9" name="Rechteck 48"/>
                <p:cNvSpPr/>
                <p:nvPr/>
              </p:nvSpPr>
              <p:spPr>
                <a:xfrm>
                  <a:off x="6226183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0" name="Rechteck 49"/>
                <p:cNvSpPr/>
                <p:nvPr/>
              </p:nvSpPr>
              <p:spPr>
                <a:xfrm>
                  <a:off x="6335720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1" name="Rechteck 50"/>
                <p:cNvSpPr/>
                <p:nvPr/>
              </p:nvSpPr>
              <p:spPr>
                <a:xfrm>
                  <a:off x="6443670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sp>
            <p:nvSpPr>
              <p:cNvPr id="52" name="Rechteck 51"/>
              <p:cNvSpPr/>
              <p:nvPr/>
            </p:nvSpPr>
            <p:spPr>
              <a:xfrm>
                <a:off x="6553200" y="2057400"/>
                <a:ext cx="304800" cy="3810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54" name="Gerade Verbindung 53"/>
              <p:cNvCxnSpPr>
                <a:stCxn id="52" idx="0"/>
                <a:endCxn id="52" idx="2"/>
              </p:cNvCxnSpPr>
              <p:nvPr/>
            </p:nvCxnSpPr>
            <p:spPr>
              <a:xfrm>
                <a:off x="6705600" y="2057400"/>
                <a:ext cx="0" cy="3810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95" name="Textfeld 62"/>
            <p:cNvSpPr txBox="1">
              <a:spLocks noChangeArrowheads="1"/>
            </p:cNvSpPr>
            <p:nvPr/>
          </p:nvSpPr>
          <p:spPr bwMode="auto">
            <a:xfrm>
              <a:off x="5729289" y="2814637"/>
              <a:ext cx="762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ABR</a:t>
              </a:r>
            </a:p>
          </p:txBody>
        </p:sp>
      </p:grpSp>
      <p:grpSp>
        <p:nvGrpSpPr>
          <p:cNvPr id="20" name="Gruppieren 65"/>
          <p:cNvGrpSpPr>
            <a:grpSpLocks/>
          </p:cNvGrpSpPr>
          <p:nvPr/>
        </p:nvGrpSpPr>
        <p:grpSpPr bwMode="auto">
          <a:xfrm rot="5400000">
            <a:off x="3675856" y="3291682"/>
            <a:ext cx="452437" cy="838200"/>
            <a:chOff x="6329362" y="2571752"/>
            <a:chExt cx="452438" cy="838192"/>
          </a:xfrm>
          <a:solidFill>
            <a:schemeClr val="bg1">
              <a:lumMod val="95000"/>
            </a:schemeClr>
          </a:solidFill>
        </p:grpSpPr>
        <p:grpSp>
          <p:nvGrpSpPr>
            <p:cNvPr id="21" name="Gruppieren 61"/>
            <p:cNvGrpSpPr>
              <a:grpSpLocks/>
            </p:cNvGrpSpPr>
            <p:nvPr/>
          </p:nvGrpSpPr>
          <p:grpSpPr bwMode="auto">
            <a:xfrm>
              <a:off x="6329362" y="2571752"/>
              <a:ext cx="452438" cy="838192"/>
              <a:chOff x="6329362" y="2571752"/>
              <a:chExt cx="452438" cy="838192"/>
            </a:xfrm>
            <a:grpFill/>
          </p:grpSpPr>
          <p:sp>
            <p:nvSpPr>
              <p:cNvPr id="56" name="Rechteck 55"/>
              <p:cNvSpPr/>
              <p:nvPr/>
            </p:nvSpPr>
            <p:spPr>
              <a:xfrm>
                <a:off x="6329362" y="2647951"/>
                <a:ext cx="452438" cy="685793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6505574" y="2571752"/>
                <a:ext cx="76200" cy="76199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6505574" y="3333744"/>
                <a:ext cx="76200" cy="76199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61" name="Gerade Verbindung 60"/>
              <p:cNvCxnSpPr/>
              <p:nvPr/>
            </p:nvCxnSpPr>
            <p:spPr>
              <a:xfrm>
                <a:off x="6329362" y="2895599"/>
                <a:ext cx="452438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89" name="Textfeld 63"/>
            <p:cNvSpPr txBox="1">
              <a:spLocks noChangeArrowheads="1"/>
            </p:cNvSpPr>
            <p:nvPr/>
          </p:nvSpPr>
          <p:spPr bwMode="auto">
            <a:xfrm rot="-5400000">
              <a:off x="6309958" y="2962633"/>
              <a:ext cx="467437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ST</a:t>
              </a:r>
            </a:p>
          </p:txBody>
        </p:sp>
      </p:grpSp>
      <p:grpSp>
        <p:nvGrpSpPr>
          <p:cNvPr id="24" name="Gruppieren 78"/>
          <p:cNvGrpSpPr>
            <a:grpSpLocks/>
          </p:cNvGrpSpPr>
          <p:nvPr/>
        </p:nvGrpSpPr>
        <p:grpSpPr bwMode="auto">
          <a:xfrm>
            <a:off x="3414712" y="4033838"/>
            <a:ext cx="838200" cy="766762"/>
            <a:chOff x="5257800" y="3500438"/>
            <a:chExt cx="838200" cy="766762"/>
          </a:xfrm>
          <a:solidFill>
            <a:schemeClr val="bg1">
              <a:lumMod val="95000"/>
            </a:schemeClr>
          </a:solidFill>
        </p:grpSpPr>
        <p:grpSp>
          <p:nvGrpSpPr>
            <p:cNvPr id="27" name="Gruppieren 76"/>
            <p:cNvGrpSpPr>
              <a:grpSpLocks/>
            </p:cNvGrpSpPr>
            <p:nvPr/>
          </p:nvGrpSpPr>
          <p:grpSpPr bwMode="auto">
            <a:xfrm>
              <a:off x="5257800" y="3500438"/>
              <a:ext cx="838200" cy="766762"/>
              <a:chOff x="5257800" y="3500438"/>
              <a:chExt cx="838200" cy="766762"/>
            </a:xfrm>
            <a:grpFill/>
          </p:grpSpPr>
          <p:sp>
            <p:nvSpPr>
              <p:cNvPr id="68" name="Rechteck 67"/>
              <p:cNvSpPr/>
              <p:nvPr/>
            </p:nvSpPr>
            <p:spPr>
              <a:xfrm>
                <a:off x="5257800" y="3581400"/>
                <a:ext cx="838200" cy="6858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72" name="Gerade Verbindung 71"/>
              <p:cNvCxnSpPr/>
              <p:nvPr/>
            </p:nvCxnSpPr>
            <p:spPr>
              <a:xfrm flipH="1">
                <a:off x="5257800" y="3962400"/>
                <a:ext cx="838200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 Verbindung 72"/>
              <p:cNvCxnSpPr/>
              <p:nvPr/>
            </p:nvCxnSpPr>
            <p:spPr>
              <a:xfrm flipV="1">
                <a:off x="5562600" y="3962400"/>
                <a:ext cx="0" cy="3048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74"/>
              <p:cNvCxnSpPr/>
              <p:nvPr/>
            </p:nvCxnSpPr>
            <p:spPr>
              <a:xfrm flipV="1">
                <a:off x="5791200" y="3962400"/>
                <a:ext cx="0" cy="3048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hteck 75"/>
              <p:cNvSpPr/>
              <p:nvPr/>
            </p:nvSpPr>
            <p:spPr>
              <a:xfrm>
                <a:off x="5326063" y="3500438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182" name="Textfeld 77"/>
            <p:cNvSpPr txBox="1">
              <a:spLocks noChangeArrowheads="1"/>
            </p:cNvSpPr>
            <p:nvPr/>
          </p:nvSpPr>
          <p:spPr bwMode="auto">
            <a:xfrm>
              <a:off x="5348288" y="3657600"/>
              <a:ext cx="6858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RB/BT</a:t>
              </a:r>
            </a:p>
          </p:txBody>
        </p:sp>
      </p:grpSp>
      <p:grpSp>
        <p:nvGrpSpPr>
          <p:cNvPr id="30" name="Gruppieren 83"/>
          <p:cNvGrpSpPr>
            <a:grpSpLocks/>
          </p:cNvGrpSpPr>
          <p:nvPr/>
        </p:nvGrpSpPr>
        <p:grpSpPr bwMode="auto">
          <a:xfrm>
            <a:off x="2005012" y="4267200"/>
            <a:ext cx="685800" cy="533400"/>
            <a:chOff x="4953000" y="3429000"/>
            <a:chExt cx="685800" cy="533400"/>
          </a:xfrm>
          <a:solidFill>
            <a:schemeClr val="bg1">
              <a:lumMod val="95000"/>
            </a:schemeClr>
          </a:solidFill>
        </p:grpSpPr>
        <p:sp>
          <p:nvSpPr>
            <p:cNvPr id="81" name="Rechteck 80"/>
            <p:cNvSpPr/>
            <p:nvPr/>
          </p:nvSpPr>
          <p:spPr>
            <a:xfrm>
              <a:off x="5029200" y="3429000"/>
              <a:ext cx="533400" cy="5334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180" name="Textfeld 82"/>
            <p:cNvSpPr txBox="1">
              <a:spLocks noChangeArrowheads="1"/>
            </p:cNvSpPr>
            <p:nvPr/>
          </p:nvSpPr>
          <p:spPr bwMode="auto">
            <a:xfrm>
              <a:off x="4953000" y="3563779"/>
              <a:ext cx="6858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Storage</a:t>
              </a:r>
            </a:p>
          </p:txBody>
        </p:sp>
      </p:grpSp>
      <p:sp>
        <p:nvSpPr>
          <p:cNvPr id="89" name="Freihandform 88"/>
          <p:cNvSpPr/>
          <p:nvPr/>
        </p:nvSpPr>
        <p:spPr>
          <a:xfrm>
            <a:off x="938213" y="609600"/>
            <a:ext cx="7443787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31" name="Gruppieren 84"/>
          <p:cNvGrpSpPr/>
          <p:nvPr/>
        </p:nvGrpSpPr>
        <p:grpSpPr>
          <a:xfrm>
            <a:off x="2081212" y="2514600"/>
            <a:ext cx="685800" cy="1066800"/>
            <a:chOff x="4191000" y="3048000"/>
            <a:chExt cx="685800" cy="1066800"/>
          </a:xfrm>
          <a:solidFill>
            <a:schemeClr val="bg1">
              <a:lumMod val="95000"/>
            </a:schemeClr>
          </a:solidFill>
        </p:grpSpPr>
        <p:sp>
          <p:nvSpPr>
            <p:cNvPr id="80" name="Rechteck 79"/>
            <p:cNvSpPr/>
            <p:nvPr/>
          </p:nvSpPr>
          <p:spPr>
            <a:xfrm>
              <a:off x="4191000" y="3048000"/>
              <a:ext cx="685800" cy="10668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267200" y="3411379"/>
              <a:ext cx="533400" cy="246221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106" name="Ellipse 105"/>
          <p:cNvSpPr/>
          <p:nvPr/>
        </p:nvSpPr>
        <p:spPr>
          <a:xfrm>
            <a:off x="1852613" y="91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8526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0" name="Ellipse 109"/>
          <p:cNvSpPr/>
          <p:nvPr/>
        </p:nvSpPr>
        <p:spPr>
          <a:xfrm>
            <a:off x="57388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1" name="Ellipse 110"/>
          <p:cNvSpPr/>
          <p:nvPr/>
        </p:nvSpPr>
        <p:spPr>
          <a:xfrm>
            <a:off x="5738813" y="838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12" name="Gerade Verbindung 111"/>
          <p:cNvCxnSpPr>
            <a:stCxn id="107" idx="6"/>
            <a:endCxn id="110" idx="2"/>
          </p:cNvCxnSpPr>
          <p:nvPr/>
        </p:nvCxnSpPr>
        <p:spPr>
          <a:xfrm>
            <a:off x="2005013" y="5867400"/>
            <a:ext cx="3733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>
            <a:stCxn id="110" idx="0"/>
            <a:endCxn id="111" idx="4"/>
          </p:cNvCxnSpPr>
          <p:nvPr/>
        </p:nvCxnSpPr>
        <p:spPr>
          <a:xfrm flipV="1">
            <a:off x="5815013" y="990600"/>
            <a:ext cx="0" cy="480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>
            <a:stCxn id="106" idx="4"/>
            <a:endCxn id="107" idx="0"/>
          </p:cNvCxnSpPr>
          <p:nvPr/>
        </p:nvCxnSpPr>
        <p:spPr>
          <a:xfrm>
            <a:off x="1928813" y="1066800"/>
            <a:ext cx="0" cy="472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Pfeil nach oben und unten 108"/>
          <p:cNvSpPr/>
          <p:nvPr/>
        </p:nvSpPr>
        <p:spPr>
          <a:xfrm>
            <a:off x="3552825" y="457200"/>
            <a:ext cx="185738" cy="892175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5" name="Textfeld 114"/>
          <p:cNvSpPr txBox="1">
            <a:spLocks noChangeArrowheads="1"/>
          </p:cNvSpPr>
          <p:nvPr/>
        </p:nvSpPr>
        <p:spPr bwMode="auto">
          <a:xfrm>
            <a:off x="3648075" y="838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116" name="Pfeil nach oben und unten 115"/>
          <p:cNvSpPr/>
          <p:nvPr/>
        </p:nvSpPr>
        <p:spPr>
          <a:xfrm rot="3540000">
            <a:off x="3361532" y="2372519"/>
            <a:ext cx="185737" cy="358775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8" name="Textfeld 117"/>
          <p:cNvSpPr txBox="1">
            <a:spLocks noChangeArrowheads="1"/>
          </p:cNvSpPr>
          <p:nvPr/>
        </p:nvSpPr>
        <p:spPr bwMode="auto">
          <a:xfrm>
            <a:off x="3033713" y="2314575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131" name="Pfeil nach oben und unten 130"/>
          <p:cNvSpPr/>
          <p:nvPr/>
        </p:nvSpPr>
        <p:spPr>
          <a:xfrm>
            <a:off x="4267200" y="2819400"/>
            <a:ext cx="185738" cy="892175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4357688" y="3071813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chemeClr val="tx2"/>
                </a:solidFill>
              </a:rPr>
              <a:t>C</a:t>
            </a:r>
          </a:p>
        </p:txBody>
      </p:sp>
      <p:sp>
        <p:nvSpPr>
          <p:cNvPr id="134" name="Pfeil nach oben und unten 133"/>
          <p:cNvSpPr/>
          <p:nvPr/>
        </p:nvSpPr>
        <p:spPr>
          <a:xfrm>
            <a:off x="3352800" y="3714750"/>
            <a:ext cx="185738" cy="381000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5" name="Textfeld 134"/>
          <p:cNvSpPr txBox="1">
            <a:spLocks noChangeArrowheads="1"/>
          </p:cNvSpPr>
          <p:nvPr/>
        </p:nvSpPr>
        <p:spPr bwMode="auto">
          <a:xfrm>
            <a:off x="3057525" y="371475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chemeClr val="tx2"/>
                </a:solidFill>
              </a:rPr>
              <a:t>D</a:t>
            </a:r>
          </a:p>
        </p:txBody>
      </p:sp>
      <p:sp>
        <p:nvSpPr>
          <p:cNvPr id="14365" name="Textfeld 136"/>
          <p:cNvSpPr txBox="1">
            <a:spLocks noChangeArrowheads="1"/>
          </p:cNvSpPr>
          <p:nvPr/>
        </p:nvSpPr>
        <p:spPr bwMode="auto">
          <a:xfrm>
            <a:off x="6248400" y="1828800"/>
            <a:ext cx="126206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Examples:</a:t>
            </a:r>
          </a:p>
          <a:p>
            <a:r>
              <a:rPr lang="en-GB" altLang="en-US">
                <a:solidFill>
                  <a:srgbClr val="C00000"/>
                </a:solidFill>
              </a:rPr>
              <a:t>A: 40m</a:t>
            </a:r>
          </a:p>
          <a:p>
            <a:r>
              <a:rPr lang="en-GB" altLang="en-US">
                <a:solidFill>
                  <a:srgbClr val="C00000"/>
                </a:solidFill>
              </a:rPr>
              <a:t>B: 7m</a:t>
            </a:r>
          </a:p>
          <a:p>
            <a:r>
              <a:rPr lang="en-GB" altLang="en-US">
                <a:solidFill>
                  <a:srgbClr val="C00000"/>
                </a:solidFill>
              </a:rPr>
              <a:t>C: 9m</a:t>
            </a:r>
          </a:p>
          <a:p>
            <a:r>
              <a:rPr lang="en-GB" altLang="en-US">
                <a:solidFill>
                  <a:srgbClr val="C00000"/>
                </a:solidFill>
              </a:rPr>
              <a:t>D: 4m</a:t>
            </a:r>
          </a:p>
          <a:p>
            <a:r>
              <a:rPr lang="en-GB" altLang="en-US">
                <a:solidFill>
                  <a:srgbClr val="187223"/>
                </a:solidFill>
              </a:rPr>
              <a:t>E: 4m</a:t>
            </a:r>
          </a:p>
        </p:txBody>
      </p:sp>
      <p:sp>
        <p:nvSpPr>
          <p:cNvPr id="140" name="Pfeil nach oben und unten 139"/>
          <p:cNvSpPr/>
          <p:nvPr/>
        </p:nvSpPr>
        <p:spPr>
          <a:xfrm rot="5400000">
            <a:off x="4479131" y="2550319"/>
            <a:ext cx="185738" cy="457200"/>
          </a:xfrm>
          <a:prstGeom prst="up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1" name="Textfeld 140"/>
          <p:cNvSpPr txBox="1">
            <a:spLocks noChangeArrowheads="1"/>
          </p:cNvSpPr>
          <p:nvPr/>
        </p:nvSpPr>
        <p:spPr bwMode="auto">
          <a:xfrm>
            <a:off x="4391025" y="241935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chemeClr val="tx2"/>
                </a:solidFill>
              </a:rPr>
              <a:t>E</a:t>
            </a:r>
          </a:p>
        </p:txBody>
      </p:sp>
      <p:pic>
        <p:nvPicPr>
          <p:cNvPr id="90" name="Grafik 89" descr="autocad___application_icon_by_ravenbasix-d5v0dyv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038600"/>
            <a:ext cx="1422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4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09" grpId="1" animBg="1"/>
      <p:bldP spid="115" grpId="0"/>
      <p:bldP spid="115" grpId="1"/>
      <p:bldP spid="116" grpId="0" animBg="1"/>
      <p:bldP spid="116" grpId="1" animBg="1"/>
      <p:bldP spid="118" grpId="0"/>
      <p:bldP spid="118" grpId="1"/>
      <p:bldP spid="131" grpId="0" animBg="1"/>
      <p:bldP spid="131" grpId="1" animBg="1"/>
      <p:bldP spid="133" grpId="0"/>
      <p:bldP spid="133" grpId="1"/>
      <p:bldP spid="134" grpId="0" animBg="1"/>
      <p:bldP spid="134" grpId="1" animBg="1"/>
      <p:bldP spid="135" grpId="0"/>
      <p:bldP spid="135" grpId="1"/>
      <p:bldP spid="140" grpId="0" animBg="1"/>
      <p:bldP spid="1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458200" cy="16002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tabLst>
                <a:tab pos="88900" algn="l"/>
                <a:tab pos="268288" algn="l"/>
              </a:tabLst>
              <a:defRPr/>
            </a:pPr>
            <a:r>
              <a:rPr lang="en-GB" altLang="en-US" sz="3200" b="1" dirty="0" smtClean="0">
                <a:solidFill>
                  <a:schemeClr val="tx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Do you have any questions, remarks or suggestions?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843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9FF5132-91A6-414F-AAA0-CBA104CF69E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8437" name="Grafik 8" descr="imagesUABJNRZ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97100"/>
            <a:ext cx="281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Content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07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069699A-4108-4B30-987B-C71A07D8386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077" name="Textfeld 22"/>
          <p:cNvSpPr txBox="1">
            <a:spLocks noChangeArrowheads="1"/>
          </p:cNvSpPr>
          <p:nvPr/>
        </p:nvSpPr>
        <p:spPr bwMode="auto">
          <a:xfrm>
            <a:off x="304800" y="457200"/>
            <a:ext cx="807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</a:rPr>
              <a:t>Questions you might to ask yourself: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304800" y="1295400"/>
            <a:ext cx="8077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800"/>
              </a:spcAft>
            </a:pPr>
            <a:r>
              <a:rPr lang="en-GB" altLang="en-US" sz="2000" b="1" u="sng">
                <a:solidFill>
                  <a:srgbClr val="C00000"/>
                </a:solidFill>
              </a:rPr>
              <a:t>What</a:t>
            </a:r>
            <a:r>
              <a:rPr lang="en-GB" altLang="en-US" sz="2000" b="1">
                <a:solidFill>
                  <a:srgbClr val="C00000"/>
                </a:solidFill>
              </a:rPr>
              <a:t> is the context of this session?</a:t>
            </a:r>
          </a:p>
          <a:p>
            <a:pPr algn="ctr" eaLnBrk="1" hangingPunct="1">
              <a:spcAft>
                <a:spcPts val="1800"/>
              </a:spcAft>
            </a:pPr>
            <a:r>
              <a:rPr lang="en-GB" altLang="en-US" sz="2000" b="1" u="sng">
                <a:solidFill>
                  <a:srgbClr val="C00000"/>
                </a:solidFill>
              </a:rPr>
              <a:t>How</a:t>
            </a:r>
            <a:r>
              <a:rPr lang="en-GB" altLang="en-US" sz="2000" b="1">
                <a:solidFill>
                  <a:srgbClr val="C00000"/>
                </a:solidFill>
              </a:rPr>
              <a:t> do potential DTF layouts looks like?</a:t>
            </a:r>
          </a:p>
          <a:p>
            <a:pPr algn="ctr" eaLnBrk="1" hangingPunct="1">
              <a:spcAft>
                <a:spcPts val="1800"/>
              </a:spcAft>
            </a:pPr>
            <a:r>
              <a:rPr lang="en-GB" altLang="en-US" sz="2000" b="1" u="sng">
                <a:solidFill>
                  <a:srgbClr val="C00000"/>
                </a:solidFill>
              </a:rPr>
              <a:t>What</a:t>
            </a:r>
            <a:r>
              <a:rPr lang="en-GB" altLang="en-US" sz="2000" b="1">
                <a:solidFill>
                  <a:srgbClr val="C00000"/>
                </a:solidFill>
              </a:rPr>
              <a:t> has to be considered during layout preparation?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What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is the context of this session?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026150"/>
            <a:ext cx="2133600" cy="365125"/>
          </a:xfrm>
        </p:spPr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410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0261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9CB86C-C296-49FF-8547-1BED5E92141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feld 14"/>
          <p:cNvSpPr txBox="1">
            <a:spLocks noChangeArrowheads="1"/>
          </p:cNvSpPr>
          <p:nvPr/>
        </p:nvSpPr>
        <p:spPr bwMode="auto">
          <a:xfrm>
            <a:off x="1600200" y="609600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US" sz="2400" b="1">
                <a:solidFill>
                  <a:srgbClr val="C00000"/>
                </a:solidFill>
              </a:rPr>
              <a:t>The SafiSan Toolkit</a:t>
            </a:r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5314950" y="4819650"/>
            <a:ext cx="1036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This session</a:t>
            </a:r>
          </a:p>
        </p:txBody>
      </p:sp>
      <p:pic>
        <p:nvPicPr>
          <p:cNvPr id="410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066800"/>
            <a:ext cx="8201025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 flipV="1">
            <a:off x="5837238" y="4005263"/>
            <a:ext cx="0" cy="7191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Gerade Verbindung 115"/>
          <p:cNvCxnSpPr>
            <a:stCxn id="103" idx="2"/>
            <a:endCxn id="52" idx="3"/>
          </p:cNvCxnSpPr>
          <p:nvPr/>
        </p:nvCxnSpPr>
        <p:spPr>
          <a:xfrm>
            <a:off x="4457700" y="2490788"/>
            <a:ext cx="985838" cy="671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flipV="1">
            <a:off x="3467100" y="1428750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/>
          <p:nvPr/>
        </p:nvCxnSpPr>
        <p:spPr>
          <a:xfrm flipV="1">
            <a:off x="5514975" y="3355975"/>
            <a:ext cx="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>
            <a:off x="6488113" y="3552825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How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do potential DTF layouts looks like?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12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7F4E829-857A-4670-BEC0-CF318697101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5129" name="Gruppieren 33"/>
          <p:cNvGrpSpPr>
            <a:grpSpLocks/>
          </p:cNvGrpSpPr>
          <p:nvPr/>
        </p:nvGrpSpPr>
        <p:grpSpPr bwMode="auto">
          <a:xfrm>
            <a:off x="1905000" y="1352550"/>
            <a:ext cx="3124200" cy="1143000"/>
            <a:chOff x="2057400" y="685800"/>
            <a:chExt cx="3124200" cy="1143000"/>
          </a:xfrm>
        </p:grpSpPr>
        <p:sp>
          <p:nvSpPr>
            <p:cNvPr id="6" name="Rechteck 5"/>
            <p:cNvSpPr/>
            <p:nvPr/>
          </p:nvSpPr>
          <p:spPr>
            <a:xfrm>
              <a:off x="20574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37338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581400" y="6858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581400" y="17526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581400" y="762000"/>
              <a:ext cx="762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5211" name="Textfeld 30"/>
            <p:cNvSpPr txBox="1">
              <a:spLocks noChangeArrowheads="1"/>
            </p:cNvSpPr>
            <p:nvPr/>
          </p:nvSpPr>
          <p:spPr bwMode="auto">
            <a:xfrm>
              <a:off x="2413000" y="104775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  <p:sp>
          <p:nvSpPr>
            <p:cNvPr id="5212" name="Textfeld 31"/>
            <p:cNvSpPr txBox="1">
              <a:spLocks noChangeArrowheads="1"/>
            </p:cNvSpPr>
            <p:nvPr/>
          </p:nvSpPr>
          <p:spPr bwMode="auto">
            <a:xfrm>
              <a:off x="4083050" y="105410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</p:grpSp>
      <p:grpSp>
        <p:nvGrpSpPr>
          <p:cNvPr id="5130" name="Gruppieren 34"/>
          <p:cNvGrpSpPr>
            <a:grpSpLocks/>
          </p:cNvGrpSpPr>
          <p:nvPr/>
        </p:nvGrpSpPr>
        <p:grpSpPr bwMode="auto">
          <a:xfrm>
            <a:off x="5238750" y="1576388"/>
            <a:ext cx="1828800" cy="914400"/>
            <a:chOff x="5334000" y="1066800"/>
            <a:chExt cx="1828800" cy="914400"/>
          </a:xfrm>
        </p:grpSpPr>
        <p:grpSp>
          <p:nvGrpSpPr>
            <p:cNvPr id="5193" name="Gruppieren 19"/>
            <p:cNvGrpSpPr>
              <a:grpSpLocks/>
            </p:cNvGrpSpPr>
            <p:nvPr/>
          </p:nvGrpSpPr>
          <p:grpSpPr bwMode="auto">
            <a:xfrm>
              <a:off x="5334000" y="1066800"/>
              <a:ext cx="457200" cy="914400"/>
              <a:chOff x="5334000" y="1066800"/>
              <a:chExt cx="457200" cy="914400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16" name="Rechteck 1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5194" name="Gruppieren 20"/>
            <p:cNvGrpSpPr>
              <a:grpSpLocks/>
            </p:cNvGrpSpPr>
            <p:nvPr/>
          </p:nvGrpSpPr>
          <p:grpSpPr bwMode="auto">
            <a:xfrm>
              <a:off x="5791200" y="1066800"/>
              <a:ext cx="457200" cy="914400"/>
              <a:chOff x="5334000" y="1066800"/>
              <a:chExt cx="457200" cy="914400"/>
            </a:xfrm>
          </p:grpSpPr>
          <p:sp>
            <p:nvSpPr>
              <p:cNvPr id="22" name="Rechteck 2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5195" name="Gruppieren 23"/>
            <p:cNvGrpSpPr>
              <a:grpSpLocks/>
            </p:cNvGrpSpPr>
            <p:nvPr/>
          </p:nvGrpSpPr>
          <p:grpSpPr bwMode="auto">
            <a:xfrm>
              <a:off x="6248400" y="1066800"/>
              <a:ext cx="457200" cy="914400"/>
              <a:chOff x="5334000" y="1066800"/>
              <a:chExt cx="457200" cy="914400"/>
            </a:xfrm>
          </p:grpSpPr>
          <p:sp>
            <p:nvSpPr>
              <p:cNvPr id="25" name="Rechteck 24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5196" name="Gruppieren 26"/>
            <p:cNvGrpSpPr>
              <a:grpSpLocks/>
            </p:cNvGrpSpPr>
            <p:nvPr/>
          </p:nvGrpSpPr>
          <p:grpSpPr bwMode="auto">
            <a:xfrm>
              <a:off x="6705600" y="1066800"/>
              <a:ext cx="457200" cy="914400"/>
              <a:chOff x="5334000" y="1066800"/>
              <a:chExt cx="457200" cy="914400"/>
            </a:xfrm>
          </p:grpSpPr>
          <p:sp>
            <p:nvSpPr>
              <p:cNvPr id="28" name="Rechteck 27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9" name="Rechteck 28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5197" name="Textfeld 32"/>
            <p:cNvSpPr txBox="1">
              <a:spLocks noChangeArrowheads="1"/>
            </p:cNvSpPr>
            <p:nvPr/>
          </p:nvSpPr>
          <p:spPr bwMode="auto">
            <a:xfrm>
              <a:off x="5635626" y="137160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SDRB</a:t>
              </a:r>
            </a:p>
          </p:txBody>
        </p:sp>
      </p:grpSp>
      <p:grpSp>
        <p:nvGrpSpPr>
          <p:cNvPr id="5131" name="Gruppieren 89"/>
          <p:cNvGrpSpPr>
            <a:grpSpLocks/>
          </p:cNvGrpSpPr>
          <p:nvPr/>
        </p:nvGrpSpPr>
        <p:grpSpPr bwMode="auto">
          <a:xfrm>
            <a:off x="5443538" y="2971800"/>
            <a:ext cx="1066800" cy="381000"/>
            <a:chOff x="5443541" y="2743200"/>
            <a:chExt cx="1066800" cy="381000"/>
          </a:xfrm>
        </p:grpSpPr>
        <p:grpSp>
          <p:nvGrpSpPr>
            <p:cNvPr id="5173" name="Gruppieren 54"/>
            <p:cNvGrpSpPr>
              <a:grpSpLocks/>
            </p:cNvGrpSpPr>
            <p:nvPr/>
          </p:nvGrpSpPr>
          <p:grpSpPr bwMode="auto">
            <a:xfrm flipH="1" flipV="1">
              <a:off x="5443541" y="2743200"/>
              <a:ext cx="1066800" cy="381000"/>
              <a:chOff x="5791200" y="2057400"/>
              <a:chExt cx="1066800" cy="381000"/>
            </a:xfrm>
          </p:grpSpPr>
          <p:sp>
            <p:nvSpPr>
              <p:cNvPr id="36" name="Rechteck 35"/>
              <p:cNvSpPr/>
              <p:nvPr/>
            </p:nvSpPr>
            <p:spPr>
              <a:xfrm>
                <a:off x="5867400" y="2057400"/>
                <a:ext cx="685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5791200" y="2209800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grpSp>
            <p:nvGrpSpPr>
              <p:cNvPr id="5177" name="Gruppieren 43"/>
              <p:cNvGrpSpPr>
                <a:grpSpLocks/>
              </p:cNvGrpSpPr>
              <p:nvPr/>
            </p:nvGrpSpPr>
            <p:grpSpPr bwMode="auto">
              <a:xfrm>
                <a:off x="5903123" y="2097877"/>
                <a:ext cx="616735" cy="76208"/>
                <a:chOff x="5903123" y="2102639"/>
                <a:chExt cx="616735" cy="76208"/>
              </a:xfrm>
            </p:grpSpPr>
            <p:sp>
              <p:nvSpPr>
                <p:cNvPr id="38" name="Rechteck 37"/>
                <p:cNvSpPr/>
                <p:nvPr/>
              </p:nvSpPr>
              <p:spPr>
                <a:xfrm>
                  <a:off x="5903913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6015038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0" name="Rechteck 39"/>
                <p:cNvSpPr/>
                <p:nvPr/>
              </p:nvSpPr>
              <p:spPr>
                <a:xfrm>
                  <a:off x="6122988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1" name="Rechteck 40"/>
                <p:cNvSpPr/>
                <p:nvPr/>
              </p:nvSpPr>
              <p:spPr>
                <a:xfrm>
                  <a:off x="6227763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6337300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3" name="Rechteck 42"/>
                <p:cNvSpPr/>
                <p:nvPr/>
              </p:nvSpPr>
              <p:spPr>
                <a:xfrm>
                  <a:off x="6443663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grpSp>
            <p:nvGrpSpPr>
              <p:cNvPr id="5178" name="Gruppieren 44"/>
              <p:cNvGrpSpPr>
                <a:grpSpLocks/>
              </p:cNvGrpSpPr>
              <p:nvPr/>
            </p:nvGrpSpPr>
            <p:grpSpPr bwMode="auto">
              <a:xfrm>
                <a:off x="5903115" y="2321715"/>
                <a:ext cx="616735" cy="76208"/>
                <a:chOff x="5903123" y="2102639"/>
                <a:chExt cx="616735" cy="76208"/>
              </a:xfrm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590233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7" name="Rechteck 46"/>
                <p:cNvSpPr/>
                <p:nvPr/>
              </p:nvSpPr>
              <p:spPr>
                <a:xfrm>
                  <a:off x="6015046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8" name="Rechteck 47"/>
                <p:cNvSpPr/>
                <p:nvPr/>
              </p:nvSpPr>
              <p:spPr>
                <a:xfrm>
                  <a:off x="6121408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9" name="Rechteck 48"/>
                <p:cNvSpPr/>
                <p:nvPr/>
              </p:nvSpPr>
              <p:spPr>
                <a:xfrm>
                  <a:off x="622618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0" name="Rechteck 49"/>
                <p:cNvSpPr/>
                <p:nvPr/>
              </p:nvSpPr>
              <p:spPr>
                <a:xfrm>
                  <a:off x="6335721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1" name="Rechteck 50"/>
                <p:cNvSpPr/>
                <p:nvPr/>
              </p:nvSpPr>
              <p:spPr>
                <a:xfrm>
                  <a:off x="6443671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sp>
            <p:nvSpPr>
              <p:cNvPr id="52" name="Rechteck 51"/>
              <p:cNvSpPr/>
              <p:nvPr/>
            </p:nvSpPr>
            <p:spPr>
              <a:xfrm>
                <a:off x="6553200" y="2057400"/>
                <a:ext cx="304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54" name="Gerade Verbindung 53"/>
              <p:cNvCxnSpPr>
                <a:stCxn id="52" idx="0"/>
                <a:endCxn id="52" idx="2"/>
              </p:cNvCxnSpPr>
              <p:nvPr/>
            </p:nvCxnSpPr>
            <p:spPr>
              <a:xfrm>
                <a:off x="6705600" y="2057400"/>
                <a:ext cx="0" cy="381000"/>
              </a:xfrm>
              <a:prstGeom prst="line">
                <a:avLst/>
              </a:prstGeom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74" name="Textfeld 62"/>
            <p:cNvSpPr txBox="1">
              <a:spLocks noChangeArrowheads="1"/>
            </p:cNvSpPr>
            <p:nvPr/>
          </p:nvSpPr>
          <p:spPr bwMode="auto">
            <a:xfrm>
              <a:off x="5729289" y="2814637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ABR</a:t>
              </a:r>
            </a:p>
          </p:txBody>
        </p:sp>
      </p:grpSp>
      <p:grpSp>
        <p:nvGrpSpPr>
          <p:cNvPr id="5132" name="Gruppieren 65"/>
          <p:cNvGrpSpPr>
            <a:grpSpLocks/>
          </p:cNvGrpSpPr>
          <p:nvPr/>
        </p:nvGrpSpPr>
        <p:grpSpPr bwMode="auto">
          <a:xfrm>
            <a:off x="6105525" y="3514725"/>
            <a:ext cx="762000" cy="838200"/>
            <a:chOff x="6172200" y="2571752"/>
            <a:chExt cx="762000" cy="838192"/>
          </a:xfrm>
        </p:grpSpPr>
        <p:grpSp>
          <p:nvGrpSpPr>
            <p:cNvPr id="5167" name="Gruppieren 61"/>
            <p:cNvGrpSpPr>
              <a:grpSpLocks/>
            </p:cNvGrpSpPr>
            <p:nvPr/>
          </p:nvGrpSpPr>
          <p:grpSpPr bwMode="auto">
            <a:xfrm>
              <a:off x="6329362" y="2571752"/>
              <a:ext cx="452438" cy="838192"/>
              <a:chOff x="6329362" y="2571752"/>
              <a:chExt cx="452438" cy="838192"/>
            </a:xfrm>
          </p:grpSpPr>
          <p:sp>
            <p:nvSpPr>
              <p:cNvPr id="56" name="Rechteck 55"/>
              <p:cNvSpPr/>
              <p:nvPr/>
            </p:nvSpPr>
            <p:spPr>
              <a:xfrm>
                <a:off x="6329363" y="2647951"/>
                <a:ext cx="452437" cy="68579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6505575" y="2571752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6505575" y="3333745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61" name="Gerade Verbindung 60"/>
              <p:cNvCxnSpPr/>
              <p:nvPr/>
            </p:nvCxnSpPr>
            <p:spPr>
              <a:xfrm>
                <a:off x="6329363" y="2895599"/>
                <a:ext cx="452437" cy="0"/>
              </a:xfrm>
              <a:prstGeom prst="line">
                <a:avLst/>
              </a:prstGeom>
              <a:ln>
                <a:solidFill>
                  <a:srgbClr val="18722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68" name="Textfeld 63"/>
            <p:cNvSpPr txBox="1">
              <a:spLocks noChangeArrowheads="1"/>
            </p:cNvSpPr>
            <p:nvPr/>
          </p:nvSpPr>
          <p:spPr bwMode="auto">
            <a:xfrm>
              <a:off x="6172200" y="2877979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</a:t>
              </a:r>
            </a:p>
          </p:txBody>
        </p:sp>
      </p:grpSp>
      <p:grpSp>
        <p:nvGrpSpPr>
          <p:cNvPr id="5133" name="Gruppieren 78"/>
          <p:cNvGrpSpPr>
            <a:grpSpLocks/>
          </p:cNvGrpSpPr>
          <p:nvPr/>
        </p:nvGrpSpPr>
        <p:grpSpPr bwMode="auto">
          <a:xfrm>
            <a:off x="6057900" y="4519613"/>
            <a:ext cx="838200" cy="762000"/>
            <a:chOff x="5257800" y="3505200"/>
            <a:chExt cx="838200" cy="762000"/>
          </a:xfrm>
        </p:grpSpPr>
        <p:grpSp>
          <p:nvGrpSpPr>
            <p:cNvPr id="5160" name="Gruppieren 76"/>
            <p:cNvGrpSpPr>
              <a:grpSpLocks/>
            </p:cNvGrpSpPr>
            <p:nvPr/>
          </p:nvGrpSpPr>
          <p:grpSpPr bwMode="auto">
            <a:xfrm>
              <a:off x="5257800" y="3505200"/>
              <a:ext cx="838200" cy="762000"/>
              <a:chOff x="5257800" y="3505200"/>
              <a:chExt cx="838200" cy="762000"/>
            </a:xfrm>
          </p:grpSpPr>
          <p:sp>
            <p:nvSpPr>
              <p:cNvPr id="68" name="Rechteck 67"/>
              <p:cNvSpPr/>
              <p:nvPr/>
            </p:nvSpPr>
            <p:spPr>
              <a:xfrm>
                <a:off x="5257800" y="3581400"/>
                <a:ext cx="838200" cy="6858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72" name="Gerade Verbindung 71"/>
              <p:cNvCxnSpPr/>
              <p:nvPr/>
            </p:nvCxnSpPr>
            <p:spPr>
              <a:xfrm flipH="1">
                <a:off x="5257800" y="3962400"/>
                <a:ext cx="838200" cy="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 Verbindung 72"/>
              <p:cNvCxnSpPr/>
              <p:nvPr/>
            </p:nvCxnSpPr>
            <p:spPr>
              <a:xfrm flipV="1">
                <a:off x="5562600" y="3962400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74"/>
              <p:cNvCxnSpPr/>
              <p:nvPr/>
            </p:nvCxnSpPr>
            <p:spPr>
              <a:xfrm flipV="1">
                <a:off x="5791200" y="3962400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hteck 75"/>
              <p:cNvSpPr/>
              <p:nvPr/>
            </p:nvSpPr>
            <p:spPr>
              <a:xfrm>
                <a:off x="5638800" y="3505200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5161" name="Textfeld 77"/>
            <p:cNvSpPr txBox="1">
              <a:spLocks noChangeArrowheads="1"/>
            </p:cNvSpPr>
            <p:nvPr/>
          </p:nvSpPr>
          <p:spPr bwMode="auto">
            <a:xfrm>
              <a:off x="5257800" y="3657600"/>
              <a:ext cx="8382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RB/BT</a:t>
              </a:r>
            </a:p>
          </p:txBody>
        </p:sp>
      </p:grpSp>
      <p:grpSp>
        <p:nvGrpSpPr>
          <p:cNvPr id="5134" name="Gruppieren 83"/>
          <p:cNvGrpSpPr>
            <a:grpSpLocks/>
          </p:cNvGrpSpPr>
          <p:nvPr/>
        </p:nvGrpSpPr>
        <p:grpSpPr bwMode="auto">
          <a:xfrm>
            <a:off x="4114800" y="5410200"/>
            <a:ext cx="685800" cy="533400"/>
            <a:chOff x="4953000" y="3429000"/>
            <a:chExt cx="685800" cy="533400"/>
          </a:xfrm>
        </p:grpSpPr>
        <p:sp>
          <p:nvSpPr>
            <p:cNvPr id="81" name="Rechteck 80"/>
            <p:cNvSpPr/>
            <p:nvPr/>
          </p:nvSpPr>
          <p:spPr>
            <a:xfrm>
              <a:off x="5029200" y="3429000"/>
              <a:ext cx="533400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5159" name="Textfeld 82"/>
            <p:cNvSpPr txBox="1">
              <a:spLocks noChangeArrowheads="1"/>
            </p:cNvSpPr>
            <p:nvPr/>
          </p:nvSpPr>
          <p:spPr bwMode="auto">
            <a:xfrm>
              <a:off x="4953000" y="3563779"/>
              <a:ext cx="6858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Storage</a:t>
              </a:r>
            </a:p>
          </p:txBody>
        </p:sp>
      </p:grpSp>
      <p:pic>
        <p:nvPicPr>
          <p:cNvPr id="51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5311775"/>
            <a:ext cx="3159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Freihandform 88"/>
          <p:cNvSpPr/>
          <p:nvPr/>
        </p:nvSpPr>
        <p:spPr>
          <a:xfrm>
            <a:off x="762000" y="609600"/>
            <a:ext cx="7443788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1" name="Rechteck 90"/>
          <p:cNvSpPr/>
          <p:nvPr/>
        </p:nvSpPr>
        <p:spPr bwMode="auto">
          <a:xfrm>
            <a:off x="3429000" y="1066800"/>
            <a:ext cx="76200" cy="76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97" name="Gerade Verbindung 96"/>
          <p:cNvCxnSpPr/>
          <p:nvPr/>
        </p:nvCxnSpPr>
        <p:spPr>
          <a:xfrm>
            <a:off x="3471863" y="1138238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3467100" y="8382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hteck 102"/>
          <p:cNvSpPr/>
          <p:nvPr/>
        </p:nvSpPr>
        <p:spPr bwMode="auto">
          <a:xfrm>
            <a:off x="4419600" y="2414588"/>
            <a:ext cx="76200" cy="76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05" name="Gerade Verbindung 104"/>
          <p:cNvCxnSpPr/>
          <p:nvPr/>
        </p:nvCxnSpPr>
        <p:spPr>
          <a:xfrm>
            <a:off x="3505200" y="245745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>
            <a:off x="4500563" y="245745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>
            <a:off x="5514975" y="2462213"/>
            <a:ext cx="361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5967413" y="2462213"/>
            <a:ext cx="361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>
            <a:off x="6429375" y="2462213"/>
            <a:ext cx="361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/>
          <p:nvPr/>
        </p:nvCxnSpPr>
        <p:spPr>
          <a:xfrm>
            <a:off x="6477000" y="32004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121"/>
          <p:cNvCxnSpPr/>
          <p:nvPr/>
        </p:nvCxnSpPr>
        <p:spPr>
          <a:xfrm>
            <a:off x="6477000" y="436245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4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90800"/>
            <a:ext cx="7239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uppieren 84"/>
          <p:cNvGrpSpPr/>
          <p:nvPr/>
        </p:nvGrpSpPr>
        <p:grpSpPr>
          <a:xfrm>
            <a:off x="4114800" y="3657600"/>
            <a:ext cx="685800" cy="1066800"/>
            <a:chOff x="4191000" y="3048000"/>
            <a:chExt cx="685800" cy="10668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0" name="Rechteck 79"/>
            <p:cNvSpPr/>
            <p:nvPr/>
          </p:nvSpPr>
          <p:spPr>
            <a:xfrm>
              <a:off x="4191000" y="3048000"/>
              <a:ext cx="685800" cy="1066800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267200" y="3411379"/>
              <a:ext cx="533400" cy="246221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CA</a:t>
              </a:r>
            </a:p>
          </p:txBody>
        </p:sp>
      </p:grpSp>
      <p:pic>
        <p:nvPicPr>
          <p:cNvPr id="51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963" y="5295900"/>
            <a:ext cx="3032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525" y="4762500"/>
            <a:ext cx="3175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" name="Rechteck 129"/>
          <p:cNvSpPr/>
          <p:nvPr/>
        </p:nvSpPr>
        <p:spPr>
          <a:xfrm>
            <a:off x="6772275" y="4276725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1" name="Rechteck 130"/>
          <p:cNvSpPr/>
          <p:nvPr/>
        </p:nvSpPr>
        <p:spPr>
          <a:xfrm>
            <a:off x="6769100" y="3514725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33" name="Gerade Verbindung 132"/>
          <p:cNvCxnSpPr/>
          <p:nvPr/>
        </p:nvCxnSpPr>
        <p:spPr>
          <a:xfrm>
            <a:off x="6521450" y="4322763"/>
            <a:ext cx="25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133"/>
          <p:cNvCxnSpPr/>
          <p:nvPr/>
        </p:nvCxnSpPr>
        <p:spPr>
          <a:xfrm flipV="1">
            <a:off x="6810375" y="3587750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>
            <a:off x="5491163" y="3551238"/>
            <a:ext cx="9429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hteck 146"/>
          <p:cNvSpPr/>
          <p:nvPr/>
        </p:nvSpPr>
        <p:spPr>
          <a:xfrm>
            <a:off x="5476875" y="3505200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1" name="Gerade Verbindung 130"/>
          <p:cNvCxnSpPr/>
          <p:nvPr/>
        </p:nvCxnSpPr>
        <p:spPr>
          <a:xfrm>
            <a:off x="5476875" y="3678238"/>
            <a:ext cx="0" cy="238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>
            <a:off x="5484813" y="3952875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>
            <a:off x="6245225" y="3667125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>
            <a:off x="5481638" y="318135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flipV="1">
            <a:off x="3467100" y="1428750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1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How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do potential DTF layouts looks like?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15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F19CF28-6020-4D99-BCDA-0816875027D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6154" name="Gruppieren 33"/>
          <p:cNvGrpSpPr>
            <a:grpSpLocks/>
          </p:cNvGrpSpPr>
          <p:nvPr/>
        </p:nvGrpSpPr>
        <p:grpSpPr bwMode="auto">
          <a:xfrm>
            <a:off x="1905000" y="1352550"/>
            <a:ext cx="3124200" cy="1143000"/>
            <a:chOff x="2057400" y="685800"/>
            <a:chExt cx="3124200" cy="1143000"/>
          </a:xfrm>
        </p:grpSpPr>
        <p:sp>
          <p:nvSpPr>
            <p:cNvPr id="6" name="Rechteck 5"/>
            <p:cNvSpPr/>
            <p:nvPr/>
          </p:nvSpPr>
          <p:spPr>
            <a:xfrm>
              <a:off x="20574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37338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581400" y="6858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581400" y="17526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581400" y="762000"/>
              <a:ext cx="762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234" name="Textfeld 30"/>
            <p:cNvSpPr txBox="1">
              <a:spLocks noChangeArrowheads="1"/>
            </p:cNvSpPr>
            <p:nvPr/>
          </p:nvSpPr>
          <p:spPr bwMode="auto">
            <a:xfrm>
              <a:off x="2413000" y="104775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  <p:sp>
          <p:nvSpPr>
            <p:cNvPr id="6235" name="Textfeld 31"/>
            <p:cNvSpPr txBox="1">
              <a:spLocks noChangeArrowheads="1"/>
            </p:cNvSpPr>
            <p:nvPr/>
          </p:nvSpPr>
          <p:spPr bwMode="auto">
            <a:xfrm>
              <a:off x="4083050" y="105410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</p:grpSp>
      <p:grpSp>
        <p:nvGrpSpPr>
          <p:cNvPr id="6155" name="Gruppieren 34"/>
          <p:cNvGrpSpPr>
            <a:grpSpLocks/>
          </p:cNvGrpSpPr>
          <p:nvPr/>
        </p:nvGrpSpPr>
        <p:grpSpPr bwMode="auto">
          <a:xfrm>
            <a:off x="5238750" y="1576388"/>
            <a:ext cx="1828800" cy="914400"/>
            <a:chOff x="5334000" y="1066800"/>
            <a:chExt cx="1828800" cy="914400"/>
          </a:xfrm>
        </p:grpSpPr>
        <p:grpSp>
          <p:nvGrpSpPr>
            <p:cNvPr id="6216" name="Gruppieren 19"/>
            <p:cNvGrpSpPr>
              <a:grpSpLocks/>
            </p:cNvGrpSpPr>
            <p:nvPr/>
          </p:nvGrpSpPr>
          <p:grpSpPr bwMode="auto">
            <a:xfrm>
              <a:off x="5334000" y="1066800"/>
              <a:ext cx="457200" cy="914400"/>
              <a:chOff x="5334000" y="1066800"/>
              <a:chExt cx="457200" cy="914400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16" name="Rechteck 1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6217" name="Gruppieren 20"/>
            <p:cNvGrpSpPr>
              <a:grpSpLocks/>
            </p:cNvGrpSpPr>
            <p:nvPr/>
          </p:nvGrpSpPr>
          <p:grpSpPr bwMode="auto">
            <a:xfrm>
              <a:off x="5791200" y="1066800"/>
              <a:ext cx="457200" cy="914400"/>
              <a:chOff x="5334000" y="1066800"/>
              <a:chExt cx="457200" cy="914400"/>
            </a:xfrm>
          </p:grpSpPr>
          <p:sp>
            <p:nvSpPr>
              <p:cNvPr id="22" name="Rechteck 2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6218" name="Gruppieren 23"/>
            <p:cNvGrpSpPr>
              <a:grpSpLocks/>
            </p:cNvGrpSpPr>
            <p:nvPr/>
          </p:nvGrpSpPr>
          <p:grpSpPr bwMode="auto">
            <a:xfrm>
              <a:off x="6248400" y="1066800"/>
              <a:ext cx="457200" cy="914400"/>
              <a:chOff x="5334000" y="1066800"/>
              <a:chExt cx="457200" cy="914400"/>
            </a:xfrm>
          </p:grpSpPr>
          <p:sp>
            <p:nvSpPr>
              <p:cNvPr id="25" name="Rechteck 24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6219" name="Gruppieren 26"/>
            <p:cNvGrpSpPr>
              <a:grpSpLocks/>
            </p:cNvGrpSpPr>
            <p:nvPr/>
          </p:nvGrpSpPr>
          <p:grpSpPr bwMode="auto">
            <a:xfrm>
              <a:off x="6705600" y="1066800"/>
              <a:ext cx="457200" cy="914400"/>
              <a:chOff x="5334000" y="1066800"/>
              <a:chExt cx="457200" cy="914400"/>
            </a:xfrm>
          </p:grpSpPr>
          <p:sp>
            <p:nvSpPr>
              <p:cNvPr id="28" name="Rechteck 27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9" name="Rechteck 28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220" name="Textfeld 32"/>
            <p:cNvSpPr txBox="1">
              <a:spLocks noChangeArrowheads="1"/>
            </p:cNvSpPr>
            <p:nvPr/>
          </p:nvSpPr>
          <p:spPr bwMode="auto">
            <a:xfrm>
              <a:off x="5635626" y="137160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SDRB</a:t>
              </a:r>
            </a:p>
          </p:txBody>
        </p:sp>
      </p:grpSp>
      <p:grpSp>
        <p:nvGrpSpPr>
          <p:cNvPr id="6156" name="Gruppieren 89"/>
          <p:cNvGrpSpPr>
            <a:grpSpLocks/>
          </p:cNvGrpSpPr>
          <p:nvPr/>
        </p:nvGrpSpPr>
        <p:grpSpPr bwMode="auto">
          <a:xfrm flipH="1">
            <a:off x="5443538" y="2971800"/>
            <a:ext cx="1066800" cy="381000"/>
            <a:chOff x="5443541" y="2743200"/>
            <a:chExt cx="1066800" cy="381000"/>
          </a:xfrm>
        </p:grpSpPr>
        <p:grpSp>
          <p:nvGrpSpPr>
            <p:cNvPr id="6196" name="Gruppieren 54"/>
            <p:cNvGrpSpPr>
              <a:grpSpLocks/>
            </p:cNvGrpSpPr>
            <p:nvPr/>
          </p:nvGrpSpPr>
          <p:grpSpPr bwMode="auto">
            <a:xfrm flipH="1" flipV="1">
              <a:off x="5443541" y="2743200"/>
              <a:ext cx="1066800" cy="381000"/>
              <a:chOff x="5791200" y="2057400"/>
              <a:chExt cx="1066800" cy="381000"/>
            </a:xfrm>
          </p:grpSpPr>
          <p:sp>
            <p:nvSpPr>
              <p:cNvPr id="36" name="Rechteck 35"/>
              <p:cNvSpPr/>
              <p:nvPr/>
            </p:nvSpPr>
            <p:spPr>
              <a:xfrm>
                <a:off x="5867400" y="2057400"/>
                <a:ext cx="685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5791200" y="2209800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grpSp>
            <p:nvGrpSpPr>
              <p:cNvPr id="6200" name="Gruppieren 43"/>
              <p:cNvGrpSpPr>
                <a:grpSpLocks/>
              </p:cNvGrpSpPr>
              <p:nvPr/>
            </p:nvGrpSpPr>
            <p:grpSpPr bwMode="auto">
              <a:xfrm>
                <a:off x="5903123" y="2097877"/>
                <a:ext cx="616735" cy="76208"/>
                <a:chOff x="5903123" y="2102639"/>
                <a:chExt cx="616735" cy="76208"/>
              </a:xfrm>
            </p:grpSpPr>
            <p:sp>
              <p:nvSpPr>
                <p:cNvPr id="38" name="Rechteck 37"/>
                <p:cNvSpPr/>
                <p:nvPr/>
              </p:nvSpPr>
              <p:spPr>
                <a:xfrm>
                  <a:off x="5903912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6015037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0" name="Rechteck 39"/>
                <p:cNvSpPr/>
                <p:nvPr/>
              </p:nvSpPr>
              <p:spPr>
                <a:xfrm>
                  <a:off x="6122987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1" name="Rechteck 40"/>
                <p:cNvSpPr/>
                <p:nvPr/>
              </p:nvSpPr>
              <p:spPr>
                <a:xfrm>
                  <a:off x="6227762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6337300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3" name="Rechteck 42"/>
                <p:cNvSpPr/>
                <p:nvPr/>
              </p:nvSpPr>
              <p:spPr>
                <a:xfrm>
                  <a:off x="6443662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grpSp>
            <p:nvGrpSpPr>
              <p:cNvPr id="6201" name="Gruppieren 44"/>
              <p:cNvGrpSpPr>
                <a:grpSpLocks/>
              </p:cNvGrpSpPr>
              <p:nvPr/>
            </p:nvGrpSpPr>
            <p:grpSpPr bwMode="auto">
              <a:xfrm>
                <a:off x="5903115" y="2321715"/>
                <a:ext cx="616735" cy="76208"/>
                <a:chOff x="5903123" y="2102639"/>
                <a:chExt cx="616735" cy="76208"/>
              </a:xfrm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590233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7" name="Rechteck 46"/>
                <p:cNvSpPr/>
                <p:nvPr/>
              </p:nvSpPr>
              <p:spPr>
                <a:xfrm>
                  <a:off x="6015045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8" name="Rechteck 47"/>
                <p:cNvSpPr/>
                <p:nvPr/>
              </p:nvSpPr>
              <p:spPr>
                <a:xfrm>
                  <a:off x="6121408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9" name="Rechteck 48"/>
                <p:cNvSpPr/>
                <p:nvPr/>
              </p:nvSpPr>
              <p:spPr>
                <a:xfrm>
                  <a:off x="622618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0" name="Rechteck 49"/>
                <p:cNvSpPr/>
                <p:nvPr/>
              </p:nvSpPr>
              <p:spPr>
                <a:xfrm>
                  <a:off x="6335720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1" name="Rechteck 50"/>
                <p:cNvSpPr/>
                <p:nvPr/>
              </p:nvSpPr>
              <p:spPr>
                <a:xfrm>
                  <a:off x="6443670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sp>
            <p:nvSpPr>
              <p:cNvPr id="52" name="Rechteck 51"/>
              <p:cNvSpPr/>
              <p:nvPr/>
            </p:nvSpPr>
            <p:spPr>
              <a:xfrm>
                <a:off x="6553200" y="2057400"/>
                <a:ext cx="304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54" name="Gerade Verbindung 53"/>
              <p:cNvCxnSpPr>
                <a:stCxn id="52" idx="0"/>
                <a:endCxn id="52" idx="2"/>
              </p:cNvCxnSpPr>
              <p:nvPr/>
            </p:nvCxnSpPr>
            <p:spPr>
              <a:xfrm>
                <a:off x="6705600" y="2057400"/>
                <a:ext cx="0" cy="381000"/>
              </a:xfrm>
              <a:prstGeom prst="line">
                <a:avLst/>
              </a:prstGeom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97" name="Textfeld 62"/>
            <p:cNvSpPr txBox="1">
              <a:spLocks noChangeArrowheads="1"/>
            </p:cNvSpPr>
            <p:nvPr/>
          </p:nvSpPr>
          <p:spPr bwMode="auto">
            <a:xfrm>
              <a:off x="5729289" y="2814637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ABR</a:t>
              </a:r>
            </a:p>
          </p:txBody>
        </p:sp>
      </p:grpSp>
      <p:grpSp>
        <p:nvGrpSpPr>
          <p:cNvPr id="6157" name="Gruppieren 65"/>
          <p:cNvGrpSpPr>
            <a:grpSpLocks/>
          </p:cNvGrpSpPr>
          <p:nvPr/>
        </p:nvGrpSpPr>
        <p:grpSpPr bwMode="auto">
          <a:xfrm rot="16200000" flipH="1">
            <a:off x="5636419" y="3240882"/>
            <a:ext cx="452437" cy="838200"/>
            <a:chOff x="6329362" y="2571752"/>
            <a:chExt cx="452438" cy="838192"/>
          </a:xfrm>
        </p:grpSpPr>
        <p:grpSp>
          <p:nvGrpSpPr>
            <p:cNvPr id="6190" name="Gruppieren 61"/>
            <p:cNvGrpSpPr>
              <a:grpSpLocks/>
            </p:cNvGrpSpPr>
            <p:nvPr/>
          </p:nvGrpSpPr>
          <p:grpSpPr bwMode="auto">
            <a:xfrm>
              <a:off x="6329362" y="2571752"/>
              <a:ext cx="452438" cy="838192"/>
              <a:chOff x="6329362" y="2571752"/>
              <a:chExt cx="452438" cy="838192"/>
            </a:xfrm>
          </p:grpSpPr>
          <p:sp>
            <p:nvSpPr>
              <p:cNvPr id="56" name="Rechteck 55"/>
              <p:cNvSpPr/>
              <p:nvPr/>
            </p:nvSpPr>
            <p:spPr>
              <a:xfrm>
                <a:off x="6329362" y="2647951"/>
                <a:ext cx="452438" cy="68579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6527799" y="2571752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6527799" y="3333745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61" name="Gerade Verbindung 60"/>
              <p:cNvCxnSpPr/>
              <p:nvPr/>
            </p:nvCxnSpPr>
            <p:spPr>
              <a:xfrm>
                <a:off x="6329362" y="2895599"/>
                <a:ext cx="452438" cy="0"/>
              </a:xfrm>
              <a:prstGeom prst="line">
                <a:avLst/>
              </a:prstGeom>
              <a:ln>
                <a:solidFill>
                  <a:srgbClr val="18722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91" name="Textfeld 63"/>
            <p:cNvSpPr txBox="1">
              <a:spLocks noChangeArrowheads="1"/>
            </p:cNvSpPr>
            <p:nvPr/>
          </p:nvSpPr>
          <p:spPr bwMode="auto">
            <a:xfrm rot="-5400000">
              <a:off x="6309958" y="2962633"/>
              <a:ext cx="46743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</a:t>
              </a:r>
            </a:p>
          </p:txBody>
        </p:sp>
      </p:grpSp>
      <p:grpSp>
        <p:nvGrpSpPr>
          <p:cNvPr id="6158" name="Gruppieren 78"/>
          <p:cNvGrpSpPr>
            <a:grpSpLocks/>
          </p:cNvGrpSpPr>
          <p:nvPr/>
        </p:nvGrpSpPr>
        <p:grpSpPr bwMode="auto">
          <a:xfrm rot="2751102">
            <a:off x="5584825" y="4113213"/>
            <a:ext cx="838200" cy="762000"/>
            <a:chOff x="5257800" y="3505200"/>
            <a:chExt cx="838200" cy="762000"/>
          </a:xfrm>
        </p:grpSpPr>
        <p:grpSp>
          <p:nvGrpSpPr>
            <p:cNvPr id="6183" name="Gruppieren 76"/>
            <p:cNvGrpSpPr>
              <a:grpSpLocks/>
            </p:cNvGrpSpPr>
            <p:nvPr/>
          </p:nvGrpSpPr>
          <p:grpSpPr bwMode="auto">
            <a:xfrm>
              <a:off x="5257800" y="3505200"/>
              <a:ext cx="838200" cy="762000"/>
              <a:chOff x="5257800" y="3505200"/>
              <a:chExt cx="838200" cy="762000"/>
            </a:xfrm>
          </p:grpSpPr>
          <p:sp>
            <p:nvSpPr>
              <p:cNvPr id="68" name="Rechteck 67"/>
              <p:cNvSpPr/>
              <p:nvPr/>
            </p:nvSpPr>
            <p:spPr>
              <a:xfrm>
                <a:off x="5253844" y="3579284"/>
                <a:ext cx="838200" cy="6858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72" name="Gerade Verbindung 71"/>
              <p:cNvCxnSpPr/>
              <p:nvPr/>
            </p:nvCxnSpPr>
            <p:spPr>
              <a:xfrm flipH="1">
                <a:off x="5247677" y="3960446"/>
                <a:ext cx="838200" cy="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 Verbindung 72"/>
              <p:cNvCxnSpPr/>
              <p:nvPr/>
            </p:nvCxnSpPr>
            <p:spPr>
              <a:xfrm flipV="1">
                <a:off x="5559050" y="3962328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74"/>
              <p:cNvCxnSpPr/>
              <p:nvPr/>
            </p:nvCxnSpPr>
            <p:spPr>
              <a:xfrm flipV="1">
                <a:off x="5789194" y="3962275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hteck 75"/>
              <p:cNvSpPr/>
              <p:nvPr/>
            </p:nvSpPr>
            <p:spPr>
              <a:xfrm>
                <a:off x="5634834" y="3505749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184" name="Textfeld 77"/>
            <p:cNvSpPr txBox="1">
              <a:spLocks noChangeArrowheads="1"/>
            </p:cNvSpPr>
            <p:nvPr/>
          </p:nvSpPr>
          <p:spPr bwMode="auto">
            <a:xfrm>
              <a:off x="5257800" y="3657600"/>
              <a:ext cx="8382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RB/BT</a:t>
              </a:r>
            </a:p>
          </p:txBody>
        </p:sp>
      </p:grpSp>
      <p:grpSp>
        <p:nvGrpSpPr>
          <p:cNvPr id="6159" name="Gruppieren 83"/>
          <p:cNvGrpSpPr>
            <a:grpSpLocks/>
          </p:cNvGrpSpPr>
          <p:nvPr/>
        </p:nvGrpSpPr>
        <p:grpSpPr bwMode="auto">
          <a:xfrm>
            <a:off x="4114800" y="5410200"/>
            <a:ext cx="685800" cy="533400"/>
            <a:chOff x="4953000" y="3429000"/>
            <a:chExt cx="685800" cy="533400"/>
          </a:xfrm>
        </p:grpSpPr>
        <p:sp>
          <p:nvSpPr>
            <p:cNvPr id="81" name="Rechteck 80"/>
            <p:cNvSpPr/>
            <p:nvPr/>
          </p:nvSpPr>
          <p:spPr>
            <a:xfrm>
              <a:off x="5029200" y="3429000"/>
              <a:ext cx="533400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182" name="Textfeld 82"/>
            <p:cNvSpPr txBox="1">
              <a:spLocks noChangeArrowheads="1"/>
            </p:cNvSpPr>
            <p:nvPr/>
          </p:nvSpPr>
          <p:spPr bwMode="auto">
            <a:xfrm>
              <a:off x="4953000" y="3563779"/>
              <a:ext cx="6858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Storage</a:t>
              </a:r>
            </a:p>
          </p:txBody>
        </p:sp>
      </p:grpSp>
      <p:pic>
        <p:nvPicPr>
          <p:cNvPr id="61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51102">
            <a:off x="5646737" y="4922838"/>
            <a:ext cx="3159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Freihandform 88"/>
          <p:cNvSpPr/>
          <p:nvPr/>
        </p:nvSpPr>
        <p:spPr>
          <a:xfrm>
            <a:off x="762000" y="609600"/>
            <a:ext cx="7443788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1" name="Rechteck 90"/>
          <p:cNvSpPr/>
          <p:nvPr/>
        </p:nvSpPr>
        <p:spPr bwMode="auto">
          <a:xfrm>
            <a:off x="3429000" y="1066800"/>
            <a:ext cx="76200" cy="76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97" name="Gerade Verbindung 96"/>
          <p:cNvCxnSpPr/>
          <p:nvPr/>
        </p:nvCxnSpPr>
        <p:spPr>
          <a:xfrm>
            <a:off x="3471863" y="1138238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3467100" y="8382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hteck 102"/>
          <p:cNvSpPr/>
          <p:nvPr/>
        </p:nvSpPr>
        <p:spPr bwMode="auto">
          <a:xfrm>
            <a:off x="4419600" y="2414588"/>
            <a:ext cx="76200" cy="76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05" name="Gerade Verbindung 104"/>
          <p:cNvCxnSpPr/>
          <p:nvPr/>
        </p:nvCxnSpPr>
        <p:spPr>
          <a:xfrm>
            <a:off x="3505200" y="245745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>
            <a:off x="4500563" y="245745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>
            <a:off x="5514975" y="2462213"/>
            <a:ext cx="361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5967413" y="2462213"/>
            <a:ext cx="361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>
            <a:off x="6429375" y="2462213"/>
            <a:ext cx="361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90800"/>
            <a:ext cx="7239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uppieren 84"/>
          <p:cNvGrpSpPr/>
          <p:nvPr/>
        </p:nvGrpSpPr>
        <p:grpSpPr>
          <a:xfrm>
            <a:off x="4114800" y="3657600"/>
            <a:ext cx="685800" cy="1066800"/>
            <a:chOff x="4191000" y="3048000"/>
            <a:chExt cx="685800" cy="10668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0" name="Rechteck 79"/>
            <p:cNvSpPr/>
            <p:nvPr/>
          </p:nvSpPr>
          <p:spPr>
            <a:xfrm>
              <a:off x="4191000" y="3048000"/>
              <a:ext cx="685800" cy="1066800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267200" y="3411379"/>
              <a:ext cx="533400" cy="246221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CA</a:t>
              </a:r>
            </a:p>
          </p:txBody>
        </p:sp>
      </p:grpSp>
      <p:pic>
        <p:nvPicPr>
          <p:cNvPr id="617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51102">
            <a:off x="4879975" y="4668838"/>
            <a:ext cx="7239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525" y="4762500"/>
            <a:ext cx="3175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Rechteck 146"/>
          <p:cNvSpPr/>
          <p:nvPr/>
        </p:nvSpPr>
        <p:spPr>
          <a:xfrm>
            <a:off x="6400800" y="2886075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10" name="Gerade Verbindung 109"/>
          <p:cNvCxnSpPr>
            <a:stCxn id="147" idx="1"/>
            <a:endCxn id="9" idx="2"/>
          </p:cNvCxnSpPr>
          <p:nvPr/>
        </p:nvCxnSpPr>
        <p:spPr>
          <a:xfrm flipH="1" flipV="1">
            <a:off x="3467100" y="2495550"/>
            <a:ext cx="2933700" cy="428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hteck 111"/>
          <p:cNvSpPr/>
          <p:nvPr/>
        </p:nvSpPr>
        <p:spPr bwMode="auto">
          <a:xfrm>
            <a:off x="4843463" y="2667000"/>
            <a:ext cx="76200" cy="76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5" name="Rechteck 114"/>
          <p:cNvSpPr/>
          <p:nvPr/>
        </p:nvSpPr>
        <p:spPr>
          <a:xfrm>
            <a:off x="5440363" y="3914775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17" name="Rechteck 116"/>
          <p:cNvSpPr/>
          <p:nvPr/>
        </p:nvSpPr>
        <p:spPr>
          <a:xfrm>
            <a:off x="6208713" y="3914775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cxnSp>
        <p:nvCxnSpPr>
          <p:cNvPr id="134" name="Gerade Verbindung 133"/>
          <p:cNvCxnSpPr>
            <a:stCxn id="37" idx="1"/>
            <a:endCxn id="112" idx="2"/>
          </p:cNvCxnSpPr>
          <p:nvPr/>
        </p:nvCxnSpPr>
        <p:spPr>
          <a:xfrm flipH="1" flipV="1">
            <a:off x="4881563" y="2743200"/>
            <a:ext cx="561975" cy="419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Gerade Verbindung 100"/>
          <p:cNvCxnSpPr/>
          <p:nvPr/>
        </p:nvCxnSpPr>
        <p:spPr>
          <a:xfrm>
            <a:off x="3460750" y="245745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>
            <a:stCxn id="37" idx="1"/>
            <a:endCxn id="9" idx="2"/>
          </p:cNvCxnSpPr>
          <p:nvPr/>
        </p:nvCxnSpPr>
        <p:spPr>
          <a:xfrm flipH="1" flipV="1">
            <a:off x="3467100" y="2495550"/>
            <a:ext cx="347663" cy="2000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130"/>
          <p:cNvCxnSpPr/>
          <p:nvPr/>
        </p:nvCxnSpPr>
        <p:spPr>
          <a:xfrm>
            <a:off x="3848100" y="3211513"/>
            <a:ext cx="0" cy="238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>
            <a:off x="3856038" y="3486150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>
            <a:off x="4616450" y="3200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>
            <a:off x="3852863" y="2714625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flipV="1">
            <a:off x="3467100" y="1428750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How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do potential DTF layouts looks like?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71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D9BAF2D-DF69-4A33-8058-0FA47B7A9E0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7180" name="Gruppieren 33"/>
          <p:cNvGrpSpPr>
            <a:grpSpLocks/>
          </p:cNvGrpSpPr>
          <p:nvPr/>
        </p:nvGrpSpPr>
        <p:grpSpPr bwMode="auto">
          <a:xfrm>
            <a:off x="1905000" y="1352550"/>
            <a:ext cx="3124200" cy="1143000"/>
            <a:chOff x="2057400" y="685800"/>
            <a:chExt cx="3124200" cy="1143000"/>
          </a:xfrm>
        </p:grpSpPr>
        <p:sp>
          <p:nvSpPr>
            <p:cNvPr id="6" name="Rechteck 5"/>
            <p:cNvSpPr/>
            <p:nvPr/>
          </p:nvSpPr>
          <p:spPr>
            <a:xfrm>
              <a:off x="20574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37338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581400" y="6858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581400" y="17526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581400" y="762000"/>
              <a:ext cx="762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255" name="Textfeld 30"/>
            <p:cNvSpPr txBox="1">
              <a:spLocks noChangeArrowheads="1"/>
            </p:cNvSpPr>
            <p:nvPr/>
          </p:nvSpPr>
          <p:spPr bwMode="auto">
            <a:xfrm>
              <a:off x="2413000" y="104775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  <p:sp>
          <p:nvSpPr>
            <p:cNvPr id="7256" name="Textfeld 31"/>
            <p:cNvSpPr txBox="1">
              <a:spLocks noChangeArrowheads="1"/>
            </p:cNvSpPr>
            <p:nvPr/>
          </p:nvSpPr>
          <p:spPr bwMode="auto">
            <a:xfrm>
              <a:off x="4083050" y="105410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</p:grpSp>
      <p:grpSp>
        <p:nvGrpSpPr>
          <p:cNvPr id="7181" name="Gruppieren 34"/>
          <p:cNvGrpSpPr>
            <a:grpSpLocks/>
          </p:cNvGrpSpPr>
          <p:nvPr/>
        </p:nvGrpSpPr>
        <p:grpSpPr bwMode="auto">
          <a:xfrm rot="-5400000">
            <a:off x="1752600" y="3048000"/>
            <a:ext cx="1828800" cy="914400"/>
            <a:chOff x="5334000" y="1066800"/>
            <a:chExt cx="1828800" cy="914400"/>
          </a:xfrm>
        </p:grpSpPr>
        <p:grpSp>
          <p:nvGrpSpPr>
            <p:cNvPr id="7237" name="Gruppieren 19"/>
            <p:cNvGrpSpPr>
              <a:grpSpLocks/>
            </p:cNvGrpSpPr>
            <p:nvPr/>
          </p:nvGrpSpPr>
          <p:grpSpPr bwMode="auto">
            <a:xfrm>
              <a:off x="5334000" y="1066800"/>
              <a:ext cx="457200" cy="914400"/>
              <a:chOff x="5334000" y="1066800"/>
              <a:chExt cx="457200" cy="914400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16" name="Rechteck 1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7238" name="Gruppieren 20"/>
            <p:cNvGrpSpPr>
              <a:grpSpLocks/>
            </p:cNvGrpSpPr>
            <p:nvPr/>
          </p:nvGrpSpPr>
          <p:grpSpPr bwMode="auto">
            <a:xfrm>
              <a:off x="5791200" y="1066800"/>
              <a:ext cx="457200" cy="914400"/>
              <a:chOff x="5334000" y="1066800"/>
              <a:chExt cx="457200" cy="914400"/>
            </a:xfrm>
          </p:grpSpPr>
          <p:sp>
            <p:nvSpPr>
              <p:cNvPr id="22" name="Rechteck 2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7239" name="Gruppieren 23"/>
            <p:cNvGrpSpPr>
              <a:grpSpLocks/>
            </p:cNvGrpSpPr>
            <p:nvPr/>
          </p:nvGrpSpPr>
          <p:grpSpPr bwMode="auto">
            <a:xfrm>
              <a:off x="6248400" y="1066800"/>
              <a:ext cx="457200" cy="914400"/>
              <a:chOff x="5334000" y="1066800"/>
              <a:chExt cx="457200" cy="914400"/>
            </a:xfrm>
          </p:grpSpPr>
          <p:sp>
            <p:nvSpPr>
              <p:cNvPr id="25" name="Rechteck 24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7240" name="Gruppieren 26"/>
            <p:cNvGrpSpPr>
              <a:grpSpLocks/>
            </p:cNvGrpSpPr>
            <p:nvPr/>
          </p:nvGrpSpPr>
          <p:grpSpPr bwMode="auto">
            <a:xfrm>
              <a:off x="6705600" y="1066800"/>
              <a:ext cx="457200" cy="914400"/>
              <a:chOff x="5334000" y="1066800"/>
              <a:chExt cx="457200" cy="914400"/>
            </a:xfrm>
          </p:grpSpPr>
          <p:sp>
            <p:nvSpPr>
              <p:cNvPr id="28" name="Rechteck 27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9" name="Rechteck 28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7241" name="Textfeld 32"/>
            <p:cNvSpPr txBox="1">
              <a:spLocks noChangeArrowheads="1"/>
            </p:cNvSpPr>
            <p:nvPr/>
          </p:nvSpPr>
          <p:spPr bwMode="auto">
            <a:xfrm rot="5400000">
              <a:off x="5635626" y="1371601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SDRB</a:t>
              </a:r>
            </a:p>
          </p:txBody>
        </p:sp>
      </p:grpSp>
      <p:grpSp>
        <p:nvGrpSpPr>
          <p:cNvPr id="7182" name="Gruppieren 89"/>
          <p:cNvGrpSpPr>
            <a:grpSpLocks/>
          </p:cNvGrpSpPr>
          <p:nvPr/>
        </p:nvGrpSpPr>
        <p:grpSpPr bwMode="auto">
          <a:xfrm flipH="1">
            <a:off x="3814763" y="2505075"/>
            <a:ext cx="1066800" cy="381000"/>
            <a:chOff x="5443541" y="2743200"/>
            <a:chExt cx="1066800" cy="381000"/>
          </a:xfrm>
        </p:grpSpPr>
        <p:grpSp>
          <p:nvGrpSpPr>
            <p:cNvPr id="7217" name="Gruppieren 54"/>
            <p:cNvGrpSpPr>
              <a:grpSpLocks/>
            </p:cNvGrpSpPr>
            <p:nvPr/>
          </p:nvGrpSpPr>
          <p:grpSpPr bwMode="auto">
            <a:xfrm flipH="1" flipV="1">
              <a:off x="5443541" y="2743200"/>
              <a:ext cx="1066800" cy="381000"/>
              <a:chOff x="5791200" y="2057400"/>
              <a:chExt cx="1066800" cy="381000"/>
            </a:xfrm>
          </p:grpSpPr>
          <p:sp>
            <p:nvSpPr>
              <p:cNvPr id="36" name="Rechteck 35"/>
              <p:cNvSpPr/>
              <p:nvPr/>
            </p:nvSpPr>
            <p:spPr>
              <a:xfrm>
                <a:off x="5867400" y="2057400"/>
                <a:ext cx="685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5791200" y="2209800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grpSp>
            <p:nvGrpSpPr>
              <p:cNvPr id="7221" name="Gruppieren 43"/>
              <p:cNvGrpSpPr>
                <a:grpSpLocks/>
              </p:cNvGrpSpPr>
              <p:nvPr/>
            </p:nvGrpSpPr>
            <p:grpSpPr bwMode="auto">
              <a:xfrm>
                <a:off x="5903123" y="2097877"/>
                <a:ext cx="616735" cy="76208"/>
                <a:chOff x="5903123" y="2102639"/>
                <a:chExt cx="616735" cy="76208"/>
              </a:xfrm>
            </p:grpSpPr>
            <p:sp>
              <p:nvSpPr>
                <p:cNvPr id="38" name="Rechteck 37"/>
                <p:cNvSpPr/>
                <p:nvPr/>
              </p:nvSpPr>
              <p:spPr>
                <a:xfrm>
                  <a:off x="5903912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6015037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0" name="Rechteck 39"/>
                <p:cNvSpPr/>
                <p:nvPr/>
              </p:nvSpPr>
              <p:spPr>
                <a:xfrm>
                  <a:off x="6122987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1" name="Rechteck 40"/>
                <p:cNvSpPr/>
                <p:nvPr/>
              </p:nvSpPr>
              <p:spPr>
                <a:xfrm>
                  <a:off x="6227762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6337300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3" name="Rechteck 42"/>
                <p:cNvSpPr/>
                <p:nvPr/>
              </p:nvSpPr>
              <p:spPr>
                <a:xfrm>
                  <a:off x="6443662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grpSp>
            <p:nvGrpSpPr>
              <p:cNvPr id="7222" name="Gruppieren 44"/>
              <p:cNvGrpSpPr>
                <a:grpSpLocks/>
              </p:cNvGrpSpPr>
              <p:nvPr/>
            </p:nvGrpSpPr>
            <p:grpSpPr bwMode="auto">
              <a:xfrm>
                <a:off x="5903115" y="2321715"/>
                <a:ext cx="616735" cy="76208"/>
                <a:chOff x="5903123" y="2102639"/>
                <a:chExt cx="616735" cy="76208"/>
              </a:xfrm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590233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7" name="Rechteck 46"/>
                <p:cNvSpPr/>
                <p:nvPr/>
              </p:nvSpPr>
              <p:spPr>
                <a:xfrm>
                  <a:off x="6015045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8" name="Rechteck 47"/>
                <p:cNvSpPr/>
                <p:nvPr/>
              </p:nvSpPr>
              <p:spPr>
                <a:xfrm>
                  <a:off x="6121408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9" name="Rechteck 48"/>
                <p:cNvSpPr/>
                <p:nvPr/>
              </p:nvSpPr>
              <p:spPr>
                <a:xfrm>
                  <a:off x="622618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0" name="Rechteck 49"/>
                <p:cNvSpPr/>
                <p:nvPr/>
              </p:nvSpPr>
              <p:spPr>
                <a:xfrm>
                  <a:off x="6335720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1" name="Rechteck 50"/>
                <p:cNvSpPr/>
                <p:nvPr/>
              </p:nvSpPr>
              <p:spPr>
                <a:xfrm>
                  <a:off x="6443670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sp>
            <p:nvSpPr>
              <p:cNvPr id="52" name="Rechteck 51"/>
              <p:cNvSpPr/>
              <p:nvPr/>
            </p:nvSpPr>
            <p:spPr>
              <a:xfrm>
                <a:off x="6553200" y="2057400"/>
                <a:ext cx="304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54" name="Gerade Verbindung 53"/>
              <p:cNvCxnSpPr>
                <a:stCxn id="52" idx="0"/>
                <a:endCxn id="52" idx="2"/>
              </p:cNvCxnSpPr>
              <p:nvPr/>
            </p:nvCxnSpPr>
            <p:spPr>
              <a:xfrm>
                <a:off x="6705600" y="2057400"/>
                <a:ext cx="0" cy="381000"/>
              </a:xfrm>
              <a:prstGeom prst="line">
                <a:avLst/>
              </a:prstGeom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18" name="Textfeld 62"/>
            <p:cNvSpPr txBox="1">
              <a:spLocks noChangeArrowheads="1"/>
            </p:cNvSpPr>
            <p:nvPr/>
          </p:nvSpPr>
          <p:spPr bwMode="auto">
            <a:xfrm>
              <a:off x="5729289" y="2814637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ABR</a:t>
              </a:r>
            </a:p>
          </p:txBody>
        </p:sp>
      </p:grpSp>
      <p:grpSp>
        <p:nvGrpSpPr>
          <p:cNvPr id="7183" name="Gruppieren 65"/>
          <p:cNvGrpSpPr>
            <a:grpSpLocks/>
          </p:cNvGrpSpPr>
          <p:nvPr/>
        </p:nvGrpSpPr>
        <p:grpSpPr bwMode="auto">
          <a:xfrm rot="16200000" flipH="1">
            <a:off x="4007644" y="2774157"/>
            <a:ext cx="452437" cy="838200"/>
            <a:chOff x="6329362" y="2571752"/>
            <a:chExt cx="452438" cy="838192"/>
          </a:xfrm>
        </p:grpSpPr>
        <p:grpSp>
          <p:nvGrpSpPr>
            <p:cNvPr id="7211" name="Gruppieren 61"/>
            <p:cNvGrpSpPr>
              <a:grpSpLocks/>
            </p:cNvGrpSpPr>
            <p:nvPr/>
          </p:nvGrpSpPr>
          <p:grpSpPr bwMode="auto">
            <a:xfrm>
              <a:off x="6329362" y="2571752"/>
              <a:ext cx="452438" cy="838192"/>
              <a:chOff x="6329362" y="2571752"/>
              <a:chExt cx="452438" cy="838192"/>
            </a:xfrm>
          </p:grpSpPr>
          <p:sp>
            <p:nvSpPr>
              <p:cNvPr id="56" name="Rechteck 55"/>
              <p:cNvSpPr/>
              <p:nvPr/>
            </p:nvSpPr>
            <p:spPr>
              <a:xfrm>
                <a:off x="6329362" y="2647951"/>
                <a:ext cx="452438" cy="68579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6527799" y="2571752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6527799" y="3333745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61" name="Gerade Verbindung 60"/>
              <p:cNvCxnSpPr/>
              <p:nvPr/>
            </p:nvCxnSpPr>
            <p:spPr>
              <a:xfrm>
                <a:off x="6329362" y="2895599"/>
                <a:ext cx="452438" cy="0"/>
              </a:xfrm>
              <a:prstGeom prst="line">
                <a:avLst/>
              </a:prstGeom>
              <a:ln>
                <a:solidFill>
                  <a:srgbClr val="18722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12" name="Textfeld 63"/>
            <p:cNvSpPr txBox="1">
              <a:spLocks noChangeArrowheads="1"/>
            </p:cNvSpPr>
            <p:nvPr/>
          </p:nvSpPr>
          <p:spPr bwMode="auto">
            <a:xfrm rot="-5400000">
              <a:off x="6309958" y="2962633"/>
              <a:ext cx="46743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</a:t>
              </a:r>
            </a:p>
          </p:txBody>
        </p:sp>
      </p:grpSp>
      <p:grpSp>
        <p:nvGrpSpPr>
          <p:cNvPr id="7184" name="Gruppieren 78"/>
          <p:cNvGrpSpPr>
            <a:grpSpLocks/>
          </p:cNvGrpSpPr>
          <p:nvPr/>
        </p:nvGrpSpPr>
        <p:grpSpPr bwMode="auto">
          <a:xfrm rot="2751102">
            <a:off x="3956050" y="3646488"/>
            <a:ext cx="838200" cy="762000"/>
            <a:chOff x="5257800" y="3505200"/>
            <a:chExt cx="838200" cy="762000"/>
          </a:xfrm>
        </p:grpSpPr>
        <p:grpSp>
          <p:nvGrpSpPr>
            <p:cNvPr id="7204" name="Gruppieren 76"/>
            <p:cNvGrpSpPr>
              <a:grpSpLocks/>
            </p:cNvGrpSpPr>
            <p:nvPr/>
          </p:nvGrpSpPr>
          <p:grpSpPr bwMode="auto">
            <a:xfrm>
              <a:off x="5257800" y="3505200"/>
              <a:ext cx="838200" cy="762000"/>
              <a:chOff x="5257800" y="3505200"/>
              <a:chExt cx="838200" cy="762000"/>
            </a:xfrm>
          </p:grpSpPr>
          <p:sp>
            <p:nvSpPr>
              <p:cNvPr id="68" name="Rechteck 67"/>
              <p:cNvSpPr/>
              <p:nvPr/>
            </p:nvSpPr>
            <p:spPr>
              <a:xfrm>
                <a:off x="5253844" y="3579284"/>
                <a:ext cx="838200" cy="6858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72" name="Gerade Verbindung 71"/>
              <p:cNvCxnSpPr/>
              <p:nvPr/>
            </p:nvCxnSpPr>
            <p:spPr>
              <a:xfrm flipH="1">
                <a:off x="5247677" y="3960446"/>
                <a:ext cx="838200" cy="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 Verbindung 72"/>
              <p:cNvCxnSpPr/>
              <p:nvPr/>
            </p:nvCxnSpPr>
            <p:spPr>
              <a:xfrm flipV="1">
                <a:off x="5559050" y="3962328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74"/>
              <p:cNvCxnSpPr/>
              <p:nvPr/>
            </p:nvCxnSpPr>
            <p:spPr>
              <a:xfrm flipV="1">
                <a:off x="5789194" y="3962275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hteck 75"/>
              <p:cNvSpPr/>
              <p:nvPr/>
            </p:nvSpPr>
            <p:spPr>
              <a:xfrm>
                <a:off x="5634834" y="3505749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7205" name="Textfeld 77"/>
            <p:cNvSpPr txBox="1">
              <a:spLocks noChangeArrowheads="1"/>
            </p:cNvSpPr>
            <p:nvPr/>
          </p:nvSpPr>
          <p:spPr bwMode="auto">
            <a:xfrm>
              <a:off x="5257800" y="3657600"/>
              <a:ext cx="8382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RB/BT</a:t>
              </a:r>
            </a:p>
          </p:txBody>
        </p:sp>
      </p:grpSp>
      <p:grpSp>
        <p:nvGrpSpPr>
          <p:cNvPr id="7185" name="Gruppieren 83"/>
          <p:cNvGrpSpPr>
            <a:grpSpLocks/>
          </p:cNvGrpSpPr>
          <p:nvPr/>
        </p:nvGrpSpPr>
        <p:grpSpPr bwMode="auto">
          <a:xfrm>
            <a:off x="4419600" y="4953000"/>
            <a:ext cx="685800" cy="533400"/>
            <a:chOff x="4953000" y="3429000"/>
            <a:chExt cx="685800" cy="533400"/>
          </a:xfrm>
        </p:grpSpPr>
        <p:sp>
          <p:nvSpPr>
            <p:cNvPr id="81" name="Rechteck 80"/>
            <p:cNvSpPr/>
            <p:nvPr/>
          </p:nvSpPr>
          <p:spPr>
            <a:xfrm>
              <a:off x="5029200" y="3429000"/>
              <a:ext cx="533400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203" name="Textfeld 82"/>
            <p:cNvSpPr txBox="1">
              <a:spLocks noChangeArrowheads="1"/>
            </p:cNvSpPr>
            <p:nvPr/>
          </p:nvSpPr>
          <p:spPr bwMode="auto">
            <a:xfrm>
              <a:off x="4953000" y="3563779"/>
              <a:ext cx="6858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Storage</a:t>
              </a:r>
            </a:p>
          </p:txBody>
        </p:sp>
      </p:grpSp>
      <p:pic>
        <p:nvPicPr>
          <p:cNvPr id="718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51102">
            <a:off x="4002088" y="4460875"/>
            <a:ext cx="3159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Freihandform 88"/>
          <p:cNvSpPr/>
          <p:nvPr/>
        </p:nvSpPr>
        <p:spPr>
          <a:xfrm>
            <a:off x="762000" y="609600"/>
            <a:ext cx="7443788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1" name="Rechteck 90"/>
          <p:cNvSpPr/>
          <p:nvPr/>
        </p:nvSpPr>
        <p:spPr bwMode="auto">
          <a:xfrm>
            <a:off x="3429000" y="1066800"/>
            <a:ext cx="76200" cy="76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97" name="Gerade Verbindung 96"/>
          <p:cNvCxnSpPr/>
          <p:nvPr/>
        </p:nvCxnSpPr>
        <p:spPr>
          <a:xfrm>
            <a:off x="3471863" y="1138238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3467100" y="8382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9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67000"/>
            <a:ext cx="30321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uppieren 84"/>
          <p:cNvGrpSpPr/>
          <p:nvPr/>
        </p:nvGrpSpPr>
        <p:grpSpPr>
          <a:xfrm>
            <a:off x="2209800" y="4648200"/>
            <a:ext cx="685800" cy="1066800"/>
            <a:chOff x="4191000" y="3048000"/>
            <a:chExt cx="685800" cy="10668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0" name="Rechteck 79"/>
            <p:cNvSpPr/>
            <p:nvPr/>
          </p:nvSpPr>
          <p:spPr>
            <a:xfrm>
              <a:off x="4191000" y="3048000"/>
              <a:ext cx="685800" cy="1066800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267200" y="3411379"/>
              <a:ext cx="533400" cy="246221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CA</a:t>
              </a:r>
            </a:p>
          </p:txBody>
        </p:sp>
      </p:grpSp>
      <p:pic>
        <p:nvPicPr>
          <p:cNvPr id="719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51102">
            <a:off x="3260725" y="4222750"/>
            <a:ext cx="7239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410200"/>
            <a:ext cx="3159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Rechteck 146"/>
          <p:cNvSpPr/>
          <p:nvPr/>
        </p:nvSpPr>
        <p:spPr>
          <a:xfrm>
            <a:off x="4772025" y="2419350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5" name="Rechteck 114"/>
          <p:cNvSpPr/>
          <p:nvPr/>
        </p:nvSpPr>
        <p:spPr>
          <a:xfrm>
            <a:off x="3813175" y="3448050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17" name="Rechteck 116"/>
          <p:cNvSpPr/>
          <p:nvPr/>
        </p:nvSpPr>
        <p:spPr>
          <a:xfrm>
            <a:off x="4579938" y="3448050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cxnSp>
        <p:nvCxnSpPr>
          <p:cNvPr id="116" name="Gerade Verbindung 115"/>
          <p:cNvCxnSpPr>
            <a:stCxn id="16" idx="3"/>
            <a:endCxn id="23" idx="1"/>
          </p:cNvCxnSpPr>
          <p:nvPr/>
        </p:nvCxnSpPr>
        <p:spPr>
          <a:xfrm flipV="1">
            <a:off x="3086100" y="377825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>
            <a:stCxn id="23" idx="3"/>
            <a:endCxn id="26" idx="1"/>
          </p:cNvCxnSpPr>
          <p:nvPr/>
        </p:nvCxnSpPr>
        <p:spPr>
          <a:xfrm flipV="1">
            <a:off x="3086100" y="332105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>
            <a:stCxn id="26" idx="3"/>
            <a:endCxn id="29" idx="1"/>
          </p:cNvCxnSpPr>
          <p:nvPr/>
        </p:nvCxnSpPr>
        <p:spPr>
          <a:xfrm flipV="1">
            <a:off x="3086100" y="286385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>
            <a:stCxn id="29" idx="3"/>
            <a:endCxn id="9" idx="1"/>
          </p:cNvCxnSpPr>
          <p:nvPr/>
        </p:nvCxnSpPr>
        <p:spPr>
          <a:xfrm flipV="1">
            <a:off x="3086100" y="2457450"/>
            <a:ext cx="342900" cy="33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Gerade Verbindung 105"/>
          <p:cNvCxnSpPr/>
          <p:nvPr/>
        </p:nvCxnSpPr>
        <p:spPr>
          <a:xfrm flipH="1">
            <a:off x="4108450" y="3727450"/>
            <a:ext cx="0" cy="3016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 flipH="1">
            <a:off x="3321050" y="4071938"/>
            <a:ext cx="80803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/>
          <p:nvPr/>
        </p:nvCxnSpPr>
        <p:spPr>
          <a:xfrm>
            <a:off x="4105275" y="2832100"/>
            <a:ext cx="0" cy="850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>
            <a:stCxn id="9" idx="1"/>
          </p:cNvCxnSpPr>
          <p:nvPr/>
        </p:nvCxnSpPr>
        <p:spPr>
          <a:xfrm flipH="1">
            <a:off x="3152775" y="2457450"/>
            <a:ext cx="276225" cy="165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flipV="1">
            <a:off x="3467100" y="1428750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121"/>
          <p:cNvCxnSpPr/>
          <p:nvPr/>
        </p:nvCxnSpPr>
        <p:spPr>
          <a:xfrm>
            <a:off x="3343275" y="3733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How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do potential DTF layouts looks like?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82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D6023F-3F94-4348-8642-6049080956F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8203" name="Gruppieren 33"/>
          <p:cNvGrpSpPr>
            <a:grpSpLocks/>
          </p:cNvGrpSpPr>
          <p:nvPr/>
        </p:nvGrpSpPr>
        <p:grpSpPr bwMode="auto">
          <a:xfrm>
            <a:off x="1905000" y="1352550"/>
            <a:ext cx="3124200" cy="1143000"/>
            <a:chOff x="2057400" y="685800"/>
            <a:chExt cx="3124200" cy="1143000"/>
          </a:xfrm>
        </p:grpSpPr>
        <p:sp>
          <p:nvSpPr>
            <p:cNvPr id="6" name="Rechteck 5"/>
            <p:cNvSpPr/>
            <p:nvPr/>
          </p:nvSpPr>
          <p:spPr>
            <a:xfrm>
              <a:off x="20574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3733800" y="685800"/>
              <a:ext cx="1447800" cy="990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581400" y="6858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581400" y="1752600"/>
              <a:ext cx="76200" cy="76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581400" y="762000"/>
              <a:ext cx="762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80" name="Textfeld 30"/>
            <p:cNvSpPr txBox="1">
              <a:spLocks noChangeArrowheads="1"/>
            </p:cNvSpPr>
            <p:nvPr/>
          </p:nvSpPr>
          <p:spPr bwMode="auto">
            <a:xfrm>
              <a:off x="2413000" y="104775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  <p:sp>
          <p:nvSpPr>
            <p:cNvPr id="8281" name="Textfeld 31"/>
            <p:cNvSpPr txBox="1">
              <a:spLocks noChangeArrowheads="1"/>
            </p:cNvSpPr>
            <p:nvPr/>
          </p:nvSpPr>
          <p:spPr bwMode="auto">
            <a:xfrm>
              <a:off x="4083050" y="105410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VFCW</a:t>
              </a:r>
            </a:p>
          </p:txBody>
        </p:sp>
      </p:grpSp>
      <p:grpSp>
        <p:nvGrpSpPr>
          <p:cNvPr id="8204" name="Gruppieren 34"/>
          <p:cNvGrpSpPr>
            <a:grpSpLocks/>
          </p:cNvGrpSpPr>
          <p:nvPr/>
        </p:nvGrpSpPr>
        <p:grpSpPr bwMode="auto">
          <a:xfrm rot="5400000">
            <a:off x="4191000" y="3048000"/>
            <a:ext cx="1828800" cy="914400"/>
            <a:chOff x="5334000" y="1066800"/>
            <a:chExt cx="1828800" cy="914400"/>
          </a:xfrm>
        </p:grpSpPr>
        <p:grpSp>
          <p:nvGrpSpPr>
            <p:cNvPr id="8262" name="Gruppieren 19"/>
            <p:cNvGrpSpPr>
              <a:grpSpLocks/>
            </p:cNvGrpSpPr>
            <p:nvPr/>
          </p:nvGrpSpPr>
          <p:grpSpPr bwMode="auto">
            <a:xfrm>
              <a:off x="5334000" y="1066800"/>
              <a:ext cx="457200" cy="914400"/>
              <a:chOff x="5334000" y="1066800"/>
              <a:chExt cx="457200" cy="914400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16" name="Rechteck 1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8263" name="Gruppieren 20"/>
            <p:cNvGrpSpPr>
              <a:grpSpLocks/>
            </p:cNvGrpSpPr>
            <p:nvPr/>
          </p:nvGrpSpPr>
          <p:grpSpPr bwMode="auto">
            <a:xfrm>
              <a:off x="5791200" y="1066800"/>
              <a:ext cx="457200" cy="914400"/>
              <a:chOff x="5334000" y="1066800"/>
              <a:chExt cx="457200" cy="914400"/>
            </a:xfrm>
          </p:grpSpPr>
          <p:sp>
            <p:nvSpPr>
              <p:cNvPr id="22" name="Rechteck 2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8264" name="Gruppieren 23"/>
            <p:cNvGrpSpPr>
              <a:grpSpLocks/>
            </p:cNvGrpSpPr>
            <p:nvPr/>
          </p:nvGrpSpPr>
          <p:grpSpPr bwMode="auto">
            <a:xfrm>
              <a:off x="6248400" y="1066800"/>
              <a:ext cx="457200" cy="914400"/>
              <a:chOff x="5334000" y="1066800"/>
              <a:chExt cx="457200" cy="914400"/>
            </a:xfrm>
          </p:grpSpPr>
          <p:sp>
            <p:nvSpPr>
              <p:cNvPr id="25" name="Rechteck 24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8265" name="Gruppieren 26"/>
            <p:cNvGrpSpPr>
              <a:grpSpLocks/>
            </p:cNvGrpSpPr>
            <p:nvPr/>
          </p:nvGrpSpPr>
          <p:grpSpPr bwMode="auto">
            <a:xfrm>
              <a:off x="6705600" y="1066800"/>
              <a:ext cx="457200" cy="914400"/>
              <a:chOff x="5334000" y="1066800"/>
              <a:chExt cx="457200" cy="914400"/>
            </a:xfrm>
          </p:grpSpPr>
          <p:sp>
            <p:nvSpPr>
              <p:cNvPr id="28" name="Rechteck 27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9" name="Rechteck 28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8266" name="Textfeld 32"/>
            <p:cNvSpPr txBox="1">
              <a:spLocks noChangeArrowheads="1"/>
            </p:cNvSpPr>
            <p:nvPr/>
          </p:nvSpPr>
          <p:spPr bwMode="auto">
            <a:xfrm rot="-5400000">
              <a:off x="5635627" y="1371600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SDRB</a:t>
              </a:r>
            </a:p>
          </p:txBody>
        </p:sp>
      </p:grpSp>
      <p:grpSp>
        <p:nvGrpSpPr>
          <p:cNvPr id="8205" name="Gruppieren 89"/>
          <p:cNvGrpSpPr>
            <a:grpSpLocks/>
          </p:cNvGrpSpPr>
          <p:nvPr/>
        </p:nvGrpSpPr>
        <p:grpSpPr bwMode="auto">
          <a:xfrm>
            <a:off x="3073400" y="2622550"/>
            <a:ext cx="1066800" cy="381000"/>
            <a:chOff x="5443541" y="2743200"/>
            <a:chExt cx="1066800" cy="381000"/>
          </a:xfrm>
        </p:grpSpPr>
        <p:grpSp>
          <p:nvGrpSpPr>
            <p:cNvPr id="8242" name="Gruppieren 54"/>
            <p:cNvGrpSpPr>
              <a:grpSpLocks/>
            </p:cNvGrpSpPr>
            <p:nvPr/>
          </p:nvGrpSpPr>
          <p:grpSpPr bwMode="auto">
            <a:xfrm flipH="1" flipV="1">
              <a:off x="5443541" y="2743200"/>
              <a:ext cx="1066800" cy="381000"/>
              <a:chOff x="5791200" y="2057400"/>
              <a:chExt cx="1066800" cy="381000"/>
            </a:xfrm>
          </p:grpSpPr>
          <p:sp>
            <p:nvSpPr>
              <p:cNvPr id="36" name="Rechteck 35"/>
              <p:cNvSpPr/>
              <p:nvPr/>
            </p:nvSpPr>
            <p:spPr>
              <a:xfrm>
                <a:off x="5867400" y="2057400"/>
                <a:ext cx="685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5791200" y="2209800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grpSp>
            <p:nvGrpSpPr>
              <p:cNvPr id="8246" name="Gruppieren 43"/>
              <p:cNvGrpSpPr>
                <a:grpSpLocks/>
              </p:cNvGrpSpPr>
              <p:nvPr/>
            </p:nvGrpSpPr>
            <p:grpSpPr bwMode="auto">
              <a:xfrm>
                <a:off x="5903123" y="2097877"/>
                <a:ext cx="616735" cy="76208"/>
                <a:chOff x="5903123" y="2102639"/>
                <a:chExt cx="616735" cy="76208"/>
              </a:xfrm>
            </p:grpSpPr>
            <p:sp>
              <p:nvSpPr>
                <p:cNvPr id="38" name="Rechteck 37"/>
                <p:cNvSpPr/>
                <p:nvPr/>
              </p:nvSpPr>
              <p:spPr>
                <a:xfrm>
                  <a:off x="5903912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6015037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0" name="Rechteck 39"/>
                <p:cNvSpPr/>
                <p:nvPr/>
              </p:nvSpPr>
              <p:spPr>
                <a:xfrm>
                  <a:off x="6122987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1" name="Rechteck 40"/>
                <p:cNvSpPr/>
                <p:nvPr/>
              </p:nvSpPr>
              <p:spPr>
                <a:xfrm>
                  <a:off x="6227762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6337300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3" name="Rechteck 42"/>
                <p:cNvSpPr/>
                <p:nvPr/>
              </p:nvSpPr>
              <p:spPr>
                <a:xfrm>
                  <a:off x="6443662" y="2081212"/>
                  <a:ext cx="76200" cy="119062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grpSp>
            <p:nvGrpSpPr>
              <p:cNvPr id="8247" name="Gruppieren 44"/>
              <p:cNvGrpSpPr>
                <a:grpSpLocks/>
              </p:cNvGrpSpPr>
              <p:nvPr/>
            </p:nvGrpSpPr>
            <p:grpSpPr bwMode="auto">
              <a:xfrm>
                <a:off x="5903115" y="2321715"/>
                <a:ext cx="616735" cy="76208"/>
                <a:chOff x="5903123" y="2102639"/>
                <a:chExt cx="616735" cy="76208"/>
              </a:xfrm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590233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7" name="Rechteck 46"/>
                <p:cNvSpPr/>
                <p:nvPr/>
              </p:nvSpPr>
              <p:spPr>
                <a:xfrm>
                  <a:off x="6015045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8" name="Rechteck 47"/>
                <p:cNvSpPr/>
                <p:nvPr/>
              </p:nvSpPr>
              <p:spPr>
                <a:xfrm>
                  <a:off x="6121408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9" name="Rechteck 48"/>
                <p:cNvSpPr/>
                <p:nvPr/>
              </p:nvSpPr>
              <p:spPr>
                <a:xfrm>
                  <a:off x="6226183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0" name="Rechteck 49"/>
                <p:cNvSpPr/>
                <p:nvPr/>
              </p:nvSpPr>
              <p:spPr>
                <a:xfrm>
                  <a:off x="6335720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1" name="Rechteck 50"/>
                <p:cNvSpPr/>
                <p:nvPr/>
              </p:nvSpPr>
              <p:spPr>
                <a:xfrm>
                  <a:off x="6443670" y="2081211"/>
                  <a:ext cx="76200" cy="11906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sp>
            <p:nvSpPr>
              <p:cNvPr id="52" name="Rechteck 51"/>
              <p:cNvSpPr/>
              <p:nvPr/>
            </p:nvSpPr>
            <p:spPr>
              <a:xfrm>
                <a:off x="6553200" y="2057400"/>
                <a:ext cx="304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54" name="Gerade Verbindung 53"/>
              <p:cNvCxnSpPr>
                <a:stCxn id="52" idx="0"/>
                <a:endCxn id="52" idx="2"/>
              </p:cNvCxnSpPr>
              <p:nvPr/>
            </p:nvCxnSpPr>
            <p:spPr>
              <a:xfrm>
                <a:off x="6705600" y="2057400"/>
                <a:ext cx="0" cy="381000"/>
              </a:xfrm>
              <a:prstGeom prst="line">
                <a:avLst/>
              </a:prstGeom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43" name="Textfeld 62"/>
            <p:cNvSpPr txBox="1">
              <a:spLocks noChangeArrowheads="1"/>
            </p:cNvSpPr>
            <p:nvPr/>
          </p:nvSpPr>
          <p:spPr bwMode="auto">
            <a:xfrm>
              <a:off x="5729289" y="2814637"/>
              <a:ext cx="762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ABR</a:t>
              </a:r>
            </a:p>
          </p:txBody>
        </p:sp>
      </p:grpSp>
      <p:grpSp>
        <p:nvGrpSpPr>
          <p:cNvPr id="8206" name="Gruppieren 65"/>
          <p:cNvGrpSpPr>
            <a:grpSpLocks/>
          </p:cNvGrpSpPr>
          <p:nvPr/>
        </p:nvGrpSpPr>
        <p:grpSpPr bwMode="auto">
          <a:xfrm rot="5400000">
            <a:off x="3499644" y="3291682"/>
            <a:ext cx="452437" cy="838200"/>
            <a:chOff x="6329362" y="2571752"/>
            <a:chExt cx="452438" cy="838192"/>
          </a:xfrm>
        </p:grpSpPr>
        <p:grpSp>
          <p:nvGrpSpPr>
            <p:cNvPr id="8236" name="Gruppieren 61"/>
            <p:cNvGrpSpPr>
              <a:grpSpLocks/>
            </p:cNvGrpSpPr>
            <p:nvPr/>
          </p:nvGrpSpPr>
          <p:grpSpPr bwMode="auto">
            <a:xfrm>
              <a:off x="6329362" y="2571752"/>
              <a:ext cx="452438" cy="838192"/>
              <a:chOff x="6329362" y="2571752"/>
              <a:chExt cx="452438" cy="838192"/>
            </a:xfrm>
          </p:grpSpPr>
          <p:sp>
            <p:nvSpPr>
              <p:cNvPr id="56" name="Rechteck 55"/>
              <p:cNvSpPr/>
              <p:nvPr/>
            </p:nvSpPr>
            <p:spPr>
              <a:xfrm>
                <a:off x="6329362" y="2647951"/>
                <a:ext cx="452438" cy="685793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6505574" y="2571752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6505574" y="3333744"/>
                <a:ext cx="76200" cy="761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1872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61" name="Gerade Verbindung 60"/>
              <p:cNvCxnSpPr/>
              <p:nvPr/>
            </p:nvCxnSpPr>
            <p:spPr>
              <a:xfrm>
                <a:off x="6329362" y="2895599"/>
                <a:ext cx="452438" cy="0"/>
              </a:xfrm>
              <a:prstGeom prst="line">
                <a:avLst/>
              </a:prstGeom>
              <a:ln>
                <a:solidFill>
                  <a:srgbClr val="18722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37" name="Textfeld 63"/>
            <p:cNvSpPr txBox="1">
              <a:spLocks noChangeArrowheads="1"/>
            </p:cNvSpPr>
            <p:nvPr/>
          </p:nvSpPr>
          <p:spPr bwMode="auto">
            <a:xfrm rot="-5400000">
              <a:off x="6309958" y="2962633"/>
              <a:ext cx="46743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</a:t>
              </a:r>
            </a:p>
          </p:txBody>
        </p:sp>
      </p:grpSp>
      <p:grpSp>
        <p:nvGrpSpPr>
          <p:cNvPr id="8207" name="Gruppieren 78"/>
          <p:cNvGrpSpPr>
            <a:grpSpLocks/>
          </p:cNvGrpSpPr>
          <p:nvPr/>
        </p:nvGrpSpPr>
        <p:grpSpPr bwMode="auto">
          <a:xfrm>
            <a:off x="3238500" y="4033838"/>
            <a:ext cx="838200" cy="766762"/>
            <a:chOff x="5257800" y="3500438"/>
            <a:chExt cx="838200" cy="766762"/>
          </a:xfrm>
        </p:grpSpPr>
        <p:grpSp>
          <p:nvGrpSpPr>
            <p:cNvPr id="8229" name="Gruppieren 76"/>
            <p:cNvGrpSpPr>
              <a:grpSpLocks/>
            </p:cNvGrpSpPr>
            <p:nvPr/>
          </p:nvGrpSpPr>
          <p:grpSpPr bwMode="auto">
            <a:xfrm>
              <a:off x="5257800" y="3500438"/>
              <a:ext cx="838200" cy="766762"/>
              <a:chOff x="5257800" y="3500438"/>
              <a:chExt cx="838200" cy="766762"/>
            </a:xfrm>
          </p:grpSpPr>
          <p:sp>
            <p:nvSpPr>
              <p:cNvPr id="68" name="Rechteck 67"/>
              <p:cNvSpPr/>
              <p:nvPr/>
            </p:nvSpPr>
            <p:spPr>
              <a:xfrm>
                <a:off x="5257800" y="3581400"/>
                <a:ext cx="838200" cy="6858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72" name="Gerade Verbindung 71"/>
              <p:cNvCxnSpPr/>
              <p:nvPr/>
            </p:nvCxnSpPr>
            <p:spPr>
              <a:xfrm flipH="1">
                <a:off x="5257800" y="3962400"/>
                <a:ext cx="838200" cy="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 Verbindung 72"/>
              <p:cNvCxnSpPr/>
              <p:nvPr/>
            </p:nvCxnSpPr>
            <p:spPr>
              <a:xfrm flipV="1">
                <a:off x="5562600" y="3962400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74"/>
              <p:cNvCxnSpPr/>
              <p:nvPr/>
            </p:nvCxnSpPr>
            <p:spPr>
              <a:xfrm flipV="1">
                <a:off x="5791200" y="3962400"/>
                <a:ext cx="0" cy="304800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hteck 75"/>
              <p:cNvSpPr/>
              <p:nvPr/>
            </p:nvSpPr>
            <p:spPr>
              <a:xfrm>
                <a:off x="5326063" y="3500438"/>
                <a:ext cx="76200" cy="76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8230" name="Textfeld 77"/>
            <p:cNvSpPr txBox="1">
              <a:spLocks noChangeArrowheads="1"/>
            </p:cNvSpPr>
            <p:nvPr/>
          </p:nvSpPr>
          <p:spPr bwMode="auto">
            <a:xfrm>
              <a:off x="5257800" y="3657600"/>
              <a:ext cx="8382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RB/BT</a:t>
              </a:r>
            </a:p>
          </p:txBody>
        </p:sp>
      </p:grpSp>
      <p:grpSp>
        <p:nvGrpSpPr>
          <p:cNvPr id="8208" name="Gruppieren 83"/>
          <p:cNvGrpSpPr>
            <a:grpSpLocks/>
          </p:cNvGrpSpPr>
          <p:nvPr/>
        </p:nvGrpSpPr>
        <p:grpSpPr bwMode="auto">
          <a:xfrm>
            <a:off x="1828800" y="4267200"/>
            <a:ext cx="685800" cy="533400"/>
            <a:chOff x="4953000" y="3429000"/>
            <a:chExt cx="685800" cy="533400"/>
          </a:xfrm>
        </p:grpSpPr>
        <p:sp>
          <p:nvSpPr>
            <p:cNvPr id="81" name="Rechteck 80"/>
            <p:cNvSpPr/>
            <p:nvPr/>
          </p:nvSpPr>
          <p:spPr>
            <a:xfrm>
              <a:off x="5029200" y="3429000"/>
              <a:ext cx="533400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28" name="Textfeld 82"/>
            <p:cNvSpPr txBox="1">
              <a:spLocks noChangeArrowheads="1"/>
            </p:cNvSpPr>
            <p:nvPr/>
          </p:nvSpPr>
          <p:spPr bwMode="auto">
            <a:xfrm>
              <a:off x="4953000" y="3563779"/>
              <a:ext cx="6858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de-DE" altLang="en-US" sz="1000" b="1"/>
                <a:t>Storage</a:t>
              </a:r>
            </a:p>
          </p:txBody>
        </p:sp>
      </p:grpSp>
      <p:pic>
        <p:nvPicPr>
          <p:cNvPr id="820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57600"/>
            <a:ext cx="3159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Freihandform 88"/>
          <p:cNvSpPr/>
          <p:nvPr/>
        </p:nvSpPr>
        <p:spPr>
          <a:xfrm>
            <a:off x="762000" y="609600"/>
            <a:ext cx="7443788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1" name="Rechteck 90"/>
          <p:cNvSpPr/>
          <p:nvPr/>
        </p:nvSpPr>
        <p:spPr bwMode="auto">
          <a:xfrm>
            <a:off x="3429000" y="1066800"/>
            <a:ext cx="76200" cy="762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97" name="Gerade Verbindung 96"/>
          <p:cNvCxnSpPr/>
          <p:nvPr/>
        </p:nvCxnSpPr>
        <p:spPr>
          <a:xfrm>
            <a:off x="3471863" y="1138238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3467100" y="8382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124200"/>
            <a:ext cx="7239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uppieren 84"/>
          <p:cNvGrpSpPr/>
          <p:nvPr/>
        </p:nvGrpSpPr>
        <p:grpSpPr>
          <a:xfrm>
            <a:off x="1905000" y="2514600"/>
            <a:ext cx="685800" cy="1066800"/>
            <a:chOff x="4191000" y="3048000"/>
            <a:chExt cx="685800" cy="10668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80" name="Rechteck 79"/>
            <p:cNvSpPr/>
            <p:nvPr/>
          </p:nvSpPr>
          <p:spPr>
            <a:xfrm>
              <a:off x="4191000" y="3048000"/>
              <a:ext cx="685800" cy="1066800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267200" y="3411379"/>
              <a:ext cx="533400" cy="246221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CA</a:t>
              </a:r>
            </a:p>
          </p:txBody>
        </p:sp>
      </p:grpSp>
      <p:pic>
        <p:nvPicPr>
          <p:cNvPr id="821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950" y="2971800"/>
            <a:ext cx="30321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550" y="4851400"/>
            <a:ext cx="3159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Rechteck 103"/>
          <p:cNvSpPr/>
          <p:nvPr/>
        </p:nvSpPr>
        <p:spPr>
          <a:xfrm>
            <a:off x="4065588" y="3022600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25" name="Gerade Verbindung 124"/>
          <p:cNvCxnSpPr>
            <a:stCxn id="29" idx="1"/>
            <a:endCxn id="26" idx="3"/>
          </p:cNvCxnSpPr>
          <p:nvPr/>
        </p:nvCxnSpPr>
        <p:spPr>
          <a:xfrm flipV="1">
            <a:off x="4686300" y="376555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>
            <a:stCxn id="26" idx="1"/>
            <a:endCxn id="23" idx="3"/>
          </p:cNvCxnSpPr>
          <p:nvPr/>
        </p:nvCxnSpPr>
        <p:spPr>
          <a:xfrm flipV="1">
            <a:off x="4686300" y="330835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>
            <a:stCxn id="23" idx="1"/>
            <a:endCxn id="16" idx="3"/>
          </p:cNvCxnSpPr>
          <p:nvPr/>
        </p:nvCxnSpPr>
        <p:spPr>
          <a:xfrm flipV="1">
            <a:off x="4686300" y="285115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>
            <a:stCxn id="16" idx="2"/>
            <a:endCxn id="37" idx="1"/>
          </p:cNvCxnSpPr>
          <p:nvPr/>
        </p:nvCxnSpPr>
        <p:spPr>
          <a:xfrm flipH="1">
            <a:off x="4140200" y="2813050"/>
            <a:ext cx="50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2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876800"/>
            <a:ext cx="30321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Rechteck 94"/>
          <p:cNvSpPr/>
          <p:nvPr/>
        </p:nvSpPr>
        <p:spPr>
          <a:xfrm>
            <a:off x="4068763" y="4014788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3" name="Rechteck 112"/>
          <p:cNvSpPr/>
          <p:nvPr/>
        </p:nvSpPr>
        <p:spPr>
          <a:xfrm>
            <a:off x="3114675" y="3022600"/>
            <a:ext cx="76200" cy="7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15" name="Gerade Verbindung 114"/>
          <p:cNvCxnSpPr>
            <a:stCxn id="104" idx="1"/>
            <a:endCxn id="113" idx="3"/>
          </p:cNvCxnSpPr>
          <p:nvPr/>
        </p:nvCxnSpPr>
        <p:spPr>
          <a:xfrm flipH="1">
            <a:off x="3190875" y="3060700"/>
            <a:ext cx="8747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Baseline data collection - Boundaries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4993A3-BFB5-4FF6-ACC0-A316CA97B9F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228600" y="2057400"/>
            <a:ext cx="48006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65125" indent="-3651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Mark corners (e.g. with metal rods)</a:t>
            </a:r>
            <a:endParaRPr lang="de-DE" altLang="en-US" sz="2000">
              <a:solidFill>
                <a:schemeClr val="tx2"/>
              </a:solidFill>
            </a:endParaRPr>
          </a:p>
          <a:p>
            <a:pPr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chemeClr val="tx2"/>
                </a:solidFill>
              </a:rPr>
              <a:t>Ensure sufficient distance (riparian) to water bodies as per NEMA</a:t>
            </a:r>
            <a:endParaRPr lang="de-DE" altLang="en-US" sz="2000">
              <a:solidFill>
                <a:schemeClr val="tx2"/>
              </a:solidFill>
            </a:endParaRPr>
          </a:p>
        </p:txBody>
      </p:sp>
      <p:pic>
        <p:nvPicPr>
          <p:cNvPr id="9222" name="Grafik 4" descr="Step 1_Boundari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47888"/>
            <a:ext cx="3389313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- Boundaries</a:t>
            </a:r>
            <a:endParaRPr lang="en-GB" altLang="en-US" sz="3600" b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024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57C0FC-0C3D-440D-A88B-AC4615540EA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938213" y="609600"/>
            <a:ext cx="7443787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1852613" y="91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18526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57388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5738813" y="838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8" name="Gerade Verbindung 17"/>
          <p:cNvCxnSpPr>
            <a:stCxn id="15" idx="6"/>
            <a:endCxn id="16" idx="2"/>
          </p:cNvCxnSpPr>
          <p:nvPr/>
        </p:nvCxnSpPr>
        <p:spPr>
          <a:xfrm>
            <a:off x="2005013" y="5867400"/>
            <a:ext cx="3733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stCxn id="16" idx="0"/>
            <a:endCxn id="17" idx="4"/>
          </p:cNvCxnSpPr>
          <p:nvPr/>
        </p:nvCxnSpPr>
        <p:spPr>
          <a:xfrm flipV="1">
            <a:off x="5815013" y="990600"/>
            <a:ext cx="0" cy="480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>
            <a:stCxn id="14" idx="4"/>
            <a:endCxn id="15" idx="0"/>
          </p:cNvCxnSpPr>
          <p:nvPr/>
        </p:nvCxnSpPr>
        <p:spPr>
          <a:xfrm>
            <a:off x="1928813" y="1066800"/>
            <a:ext cx="0" cy="472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7737</TotalTime>
  <Words>479</Words>
  <Application>Microsoft Office PowerPoint</Application>
  <PresentationFormat>On-screen Show (4:3)</PresentationFormat>
  <Paragraphs>167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Upscaling Basic Sanitation for the Urban Poor (UBSUP) </vt:lpstr>
      <vt:lpstr>Content</vt:lpstr>
      <vt:lpstr>What is the context of this session?</vt:lpstr>
      <vt:lpstr>How do potential DTF layouts looks like?</vt:lpstr>
      <vt:lpstr>How do potential DTF layouts looks like?</vt:lpstr>
      <vt:lpstr>How do potential DTF layouts looks like?</vt:lpstr>
      <vt:lpstr>How do potential DTF layouts looks like?</vt:lpstr>
      <vt:lpstr>Baseline data collection - Boundaries</vt:lpstr>
      <vt:lpstr>Design - Boundaries</vt:lpstr>
      <vt:lpstr>Baseline data collection - Raster levelling</vt:lpstr>
      <vt:lpstr>Design – Raster Levelling</vt:lpstr>
      <vt:lpstr>Baseline data collection - Arrangement</vt:lpstr>
      <vt:lpstr>Excursion: How are ST and ABR de-sludged?</vt:lpstr>
      <vt:lpstr>Design - Arrangement</vt:lpstr>
      <vt:lpstr>Baseline data collection - Distances</vt:lpstr>
      <vt:lpstr>Design – Distances</vt:lpstr>
      <vt:lpstr>Do you have any questions, remarks or suggestions?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673</cp:revision>
  <cp:lastPrinted>2012-07-20T13:18:10Z</cp:lastPrinted>
  <dcterms:created xsi:type="dcterms:W3CDTF">2011-07-26T11:49:09Z</dcterms:created>
  <dcterms:modified xsi:type="dcterms:W3CDTF">2017-08-19T01:07:04Z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380445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000800ca150000000000010271a00207f4000400038000</vt:lpwstr>
  </property>
</Properties>
</file>